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1" r:id="rId3"/>
    <p:sldId id="262" r:id="rId4"/>
    <p:sldId id="263" r:id="rId5"/>
    <p:sldId id="264" r:id="rId6"/>
    <p:sldId id="314" r:id="rId7"/>
    <p:sldId id="324" r:id="rId8"/>
    <p:sldId id="315" r:id="rId9"/>
    <p:sldId id="316" r:id="rId10"/>
    <p:sldId id="298" r:id="rId11"/>
    <p:sldId id="266" r:id="rId12"/>
    <p:sldId id="317" r:id="rId13"/>
    <p:sldId id="272" r:id="rId14"/>
    <p:sldId id="320" r:id="rId15"/>
    <p:sldId id="319" r:id="rId16"/>
    <p:sldId id="273" r:id="rId17"/>
    <p:sldId id="301" r:id="rId18"/>
    <p:sldId id="275" r:id="rId19"/>
    <p:sldId id="276" r:id="rId20"/>
    <p:sldId id="321" r:id="rId21"/>
    <p:sldId id="322" r:id="rId22"/>
    <p:sldId id="277" r:id="rId23"/>
    <p:sldId id="279" r:id="rId24"/>
    <p:sldId id="307" r:id="rId25"/>
    <p:sldId id="283" r:id="rId26"/>
    <p:sldId id="285" r:id="rId27"/>
    <p:sldId id="313" r:id="rId28"/>
    <p:sldId id="286" r:id="rId29"/>
    <p:sldId id="287" r:id="rId30"/>
    <p:sldId id="288" r:id="rId31"/>
    <p:sldId id="318" r:id="rId32"/>
    <p:sldId id="305" r:id="rId33"/>
    <p:sldId id="310" r:id="rId34"/>
    <p:sldId id="290" r:id="rId35"/>
    <p:sldId id="303" r:id="rId36"/>
    <p:sldId id="311" r:id="rId37"/>
    <p:sldId id="309" r:id="rId38"/>
    <p:sldId id="281" r:id="rId39"/>
    <p:sldId id="312" r:id="rId40"/>
    <p:sldId id="284" r:id="rId41"/>
    <p:sldId id="308" r:id="rId42"/>
    <p:sldId id="29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600"/>
    <a:srgbClr val="FD9DB0"/>
    <a:srgbClr val="FF40FF"/>
    <a:srgbClr val="FF9CAF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51"/>
    <p:restoredTop sz="86401"/>
  </p:normalViewPr>
  <p:slideViewPr>
    <p:cSldViewPr snapToGrid="0" snapToObjects="1">
      <p:cViewPr varScale="1">
        <p:scale>
          <a:sx n="72" d="100"/>
          <a:sy n="72" d="100"/>
        </p:scale>
        <p:origin x="216" y="1288"/>
      </p:cViewPr>
      <p:guideLst/>
    </p:cSldViewPr>
  </p:slideViewPr>
  <p:outlineViewPr>
    <p:cViewPr>
      <p:scale>
        <a:sx n="33" d="100"/>
        <a:sy n="33" d="100"/>
      </p:scale>
      <p:origin x="0" y="-130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208AC-9E41-8944-A47F-2EDE9E04F289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6B06E-8A15-AE40-A53D-3E481E4F4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Approximation symbol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9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Emphasize: this is a simulation</a:t>
            </a:r>
          </a:p>
          <a:p>
            <a:r>
              <a:rPr lang="en-US" dirty="0"/>
              <a:t>The commercial and Facebook topologies give qualitatively similar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8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21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5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Emphasize: this is a simulation</a:t>
            </a:r>
          </a:p>
          <a:p>
            <a:r>
              <a:rPr lang="en-US" dirty="0"/>
              <a:t>The commercial and Facebook topologies give qualitatively similar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91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81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2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Takeaway is “expressiveness” of the API. Because it is expressive these 6 API can handle general chain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3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18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Emphasize: this is a simulation</a:t>
            </a:r>
          </a:p>
          <a:p>
            <a:r>
              <a:rPr lang="en-US" dirty="0"/>
              <a:t>The commercial and Facebook topologies give qualitatively similar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0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Emphasize: this is a simulation</a:t>
            </a:r>
          </a:p>
          <a:p>
            <a:r>
              <a:rPr lang="en-US" dirty="0"/>
              <a:t>The commercial and Facebook topologies give qualitatively similar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62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title for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7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39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9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Emphasize: this is a simulation</a:t>
            </a:r>
          </a:p>
          <a:p>
            <a:r>
              <a:rPr lang="en-US" dirty="0"/>
              <a:t>The commercial and Facebook topologies give qualitatively similar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B06E-8A15-AE40-A53D-3E481E4F46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1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95942-7E68-484A-A0E7-BC6729950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7B4D5-D0CD-4847-AF08-5E63AA864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961DB-AC01-AA4D-A7F1-356A1196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C83B-90D5-A346-B152-E8F9C116A56A}" type="datetime1">
              <a:rPr lang="en-CA" smtClean="0"/>
              <a:t>2018-08-06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4A5A4-82DA-F449-98F6-B9B11F56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2FA2D-B2C4-FA41-B5FD-0B15AD37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D4B1-2B80-B549-A74E-796B116C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5D3B2-5106-8844-9692-9230FDDF7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2A741-A2C0-F94A-BA88-8677D907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FB39-942D-B84F-8399-EF068CFD283E}" type="datetime1">
              <a:rPr lang="en-CA" smtClean="0"/>
              <a:t>2018-08-06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83839-68C4-C44E-844A-8351C8F6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4CB1D-79F4-C141-B32F-6F5AC9DB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6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697D7-AE80-DD43-AAD5-110717967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39550-3FF4-F941-B86E-EA70519A3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A4B24-D9F3-2E43-A627-FE117E01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1623-97A2-904C-B290-257472F139DE}" type="datetime1">
              <a:rPr lang="en-CA" smtClean="0"/>
              <a:t>2018-08-06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568E1-FC94-F346-A7E4-F8D6443C3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4D7D-588C-DA47-A1AD-59E65AF3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9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F36E-0F22-4448-8F52-6E4BF3FD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9B9D7-757E-BF46-A5ED-FB013F011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6710B-DD53-9E41-A78E-DE46E974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8531-32E0-E843-8973-F4B4F7564EFA}" type="datetime1">
              <a:rPr lang="en-CA" smtClean="0"/>
              <a:t>2018-08-06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2E7C7-DB1D-1E4E-8DC4-26EB56EC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B7FDF-5973-B047-B293-18DFA8D4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04CD-CF22-8C45-B6C7-0DF17AEF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D460C-AC2F-2C4B-8033-114CD7573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92DB8-8FE6-C048-8BC1-08CFF74F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F078-B68E-D049-B899-247789DE52B9}" type="datetime1">
              <a:rPr lang="en-CA" smtClean="0"/>
              <a:t>2018-08-06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830D7-00B4-C14F-B306-BD8372C27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317B8-286C-914C-AFF9-14FB8D23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3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FE0B-73BD-5E4C-B252-855A3002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712F8-C4DF-6B44-8370-EE199CA1C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57992-E83B-B141-9D23-8B1F0A92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DA3CF-7388-064A-A01D-E4D51998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890B2-951C-3B4B-A7CC-D3FC8EDC14EA}" type="datetime1">
              <a:rPr lang="en-CA" smtClean="0"/>
              <a:t>2018-08-06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B183E-37E2-AA4A-9F31-180757E1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84088-D32F-D949-BF56-60173E59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9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A535-1AB6-2F49-955D-A2730416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68521-1B2D-A743-BBCA-796CEFD76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C3563-3611-AA45-8815-1342517F8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E727D-E3DF-194C-A537-73F4414FE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29EB3-9717-7B4B-A90B-F34520E05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B07F13-CE6C-DA46-A083-7DE7F438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0D87-3B2E-C848-A156-051FCC1C2970}" type="datetime1">
              <a:rPr lang="en-CA" smtClean="0"/>
              <a:t>2018-08-06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0A2C0-518F-1246-913B-768D9702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F839A-A25C-6C40-9E2B-FFD1F244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4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58A7-F89C-9549-A5E8-5CC589F2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077A9-5580-4343-96BD-9F769DF1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FA57-4E89-FB41-A028-156C02411440}" type="datetime1">
              <a:rPr lang="en-CA" smtClean="0"/>
              <a:t>2018-08-06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84725-6D04-A14C-80F8-5E808994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AA720-0E00-3549-89BF-2C11AC11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4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30023C-1128-CD42-B574-20949604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2616-C865-0244-8C42-DAE6B77B02AB}" type="datetime1">
              <a:rPr lang="en-CA" smtClean="0"/>
              <a:t>2018-08-06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B34C9-3949-104F-9E74-CB3D6DE72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A8B23-78C7-924E-AA42-2166E63F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01040-BF66-A840-AC15-CA41ACEF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DEDBF-134D-3C45-8FC6-BED42762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B67CD-A853-D045-803A-DF69F238F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19A95-9B68-C540-9390-C48DDDCE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8596-F877-1F45-916C-5BB63D9F65FB}" type="datetime1">
              <a:rPr lang="en-CA" smtClean="0"/>
              <a:t>2018-08-06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6F9E-4C87-B84A-BC55-7EBC31842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0015E-4982-974B-9E67-9CCAFFA6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6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73F1-46CE-1E4C-B492-C6002FE8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127F0C-D8E5-A246-8BCE-8C1987E54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DD4F3-89B4-494B-AE44-15804DFE4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0A4A-0786-B043-BB23-112D1253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2E72-5C36-E449-BDE8-6DD07B369779}" type="datetime1">
              <a:rPr lang="en-CA" smtClean="0"/>
              <a:t>2018-08-06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FB7A3-B473-5945-B4CD-F2962EFE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3DAA9-45B4-D240-BE67-2E07975D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DCDDD8-B341-BB40-88D2-B14140750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B3FA5-BA29-3643-A72E-7A0C195F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0909B-7805-C04A-8243-337E8EDAB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BFC5B-680A-BD4B-8AAE-94B80C878726}" type="datetime1">
              <a:rPr lang="en-CA" smtClean="0"/>
              <a:t>2018-08-06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50A17-E9F5-9F46-94AE-BA8CADB7D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78911-E654-0A47-B1FD-2BD19C9A6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7342-4DA9-EA46-A168-39DF10D7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0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tiff"/><Relationship Id="rId7" Type="http://schemas.openxmlformats.org/officeDocument/2006/relationships/image" Target="../media/image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4.emf"/><Relationship Id="rId7" Type="http://schemas.openxmlformats.org/officeDocument/2006/relationships/image" Target="../media/image15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4.emf"/><Relationship Id="rId7" Type="http://schemas.openxmlformats.org/officeDocument/2006/relationships/image" Target="../media/image15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FDB2A-33E0-E248-AF69-65B609846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0063"/>
            <a:ext cx="9144000" cy="1566856"/>
          </a:xfrm>
        </p:spPr>
        <p:txBody>
          <a:bodyPr>
            <a:normAutofit/>
          </a:bodyPr>
          <a:lstStyle/>
          <a:p>
            <a:r>
              <a:rPr lang="en-US" sz="4400" dirty="0"/>
              <a:t>VNF Chain Allocation and Management at Data Center Scale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7E9E-6C6D-6443-8752-7D2767345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2162"/>
            <a:ext cx="9144000" cy="932851"/>
          </a:xfrm>
        </p:spPr>
        <p:txBody>
          <a:bodyPr>
            <a:normAutofit/>
          </a:bodyPr>
          <a:lstStyle/>
          <a:p>
            <a:r>
              <a:rPr lang="en-US" sz="2800" b="1" dirty="0"/>
              <a:t>Nodir Kodirov</a:t>
            </a:r>
            <a:r>
              <a:rPr lang="en-US" sz="2800" dirty="0"/>
              <a:t>, Sam Bayless, Fabian Ruffy, </a:t>
            </a:r>
            <a:br>
              <a:rPr lang="en-US" sz="2800" dirty="0"/>
            </a:br>
            <a:r>
              <a:rPr lang="en-US" sz="2800" dirty="0"/>
              <a:t>Ivan </a:t>
            </a:r>
            <a:r>
              <a:rPr lang="en-US" sz="2800" dirty="0" err="1"/>
              <a:t>Beschastnikh</a:t>
            </a:r>
            <a:r>
              <a:rPr lang="en-US" sz="2800" dirty="0"/>
              <a:t>, Holger </a:t>
            </a:r>
            <a:r>
              <a:rPr lang="en-US" sz="2800" dirty="0" err="1"/>
              <a:t>Hoos</a:t>
            </a:r>
            <a:r>
              <a:rPr lang="en-US" sz="2800" dirty="0"/>
              <a:t>, Alan Hu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CBFDD9-72EF-2048-AF44-0056734D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832" y="5790559"/>
            <a:ext cx="3808294" cy="783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D0F60-908F-364C-83A9-BBD1C430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930" y="5615545"/>
            <a:ext cx="2265605" cy="10010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35EE3C4-FD4F-8142-9153-B49F4F58CF97}"/>
              </a:ext>
            </a:extLst>
          </p:cNvPr>
          <p:cNvGrpSpPr/>
          <p:nvPr/>
        </p:nvGrpSpPr>
        <p:grpSpPr>
          <a:xfrm>
            <a:off x="3131169" y="2275486"/>
            <a:ext cx="5757255" cy="2108110"/>
            <a:chOff x="1407216" y="2663654"/>
            <a:chExt cx="8189211" cy="27830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25ABB6-7288-C349-AC94-AE0109198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158A539-3103-AD41-8AC9-A4E8BFD3B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674236-ACA2-DE48-9563-A567F929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5C42973-6434-C24E-8583-A35BBBB9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1AAD13-898A-B346-82AD-4FB75C9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7B85ED-B2FC-E94A-ACAE-4C9B0676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C8EA798-F269-0C49-9AC0-BFBDB36C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2CB19AD-9356-8443-AD23-9F756FEA7B2D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E1BE54-2262-7D4B-8B5B-1912EB9FDD41}"/>
                </a:ext>
              </a:extLst>
            </p:cNvPr>
            <p:cNvSpPr txBox="1"/>
            <p:nvPr/>
          </p:nvSpPr>
          <p:spPr>
            <a:xfrm>
              <a:off x="8189927" y="3259721"/>
              <a:ext cx="666257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09547C-BC65-F440-B687-3ACE375D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30FE38-8C09-9A47-83EB-69DB0B777431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9F6635-DE9E-814B-967E-F35B5E55802D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30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A716AE4-9756-AD47-A1A1-21B4DC87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Our </a:t>
            </a:r>
            <a:r>
              <a:rPr lang="en-US" sz="4000" dirty="0">
                <a:solidFill>
                  <a:srgbClr val="0432FF"/>
                </a:solidFill>
              </a:rPr>
              <a:t>contributions</a:t>
            </a:r>
            <a:r>
              <a:rPr lang="en-US" sz="4000" dirty="0"/>
              <a:t>: API and algorithm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55FF-5E03-C941-B1F5-7C565CBA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10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28E27F-AD68-1C40-8CBE-EC7EB9208878}"/>
              </a:ext>
            </a:extLst>
          </p:cNvPr>
          <p:cNvSpPr txBox="1"/>
          <p:nvPr/>
        </p:nvSpPr>
        <p:spPr>
          <a:xfrm>
            <a:off x="5113881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tenants </a:t>
            </a:r>
            <a:r>
              <a:rPr lang="en-CA" sz="2400" dirty="0">
                <a:solidFill>
                  <a:srgbClr val="0432FF"/>
                </a:solidFill>
              </a:rPr>
              <a:t>allocate and manage</a:t>
            </a:r>
            <a:r>
              <a:rPr lang="en-CA" sz="2400" dirty="0"/>
              <a:t> their VNF chains?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183E86-AF3E-044F-AE19-74D2C2B6E93E}"/>
              </a:ext>
            </a:extLst>
          </p:cNvPr>
          <p:cNvSpPr txBox="1"/>
          <p:nvPr/>
        </p:nvSpPr>
        <p:spPr>
          <a:xfrm>
            <a:off x="387087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2E9F9E-5ED3-B349-861C-93AE98A4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0"/>
            <a:ext cx="10515600" cy="36965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API to allocate and manage </a:t>
            </a:r>
            <a:r>
              <a:rPr lang="en-US" dirty="0"/>
              <a:t>VNF chains</a:t>
            </a:r>
          </a:p>
          <a:p>
            <a:pPr>
              <a:lnSpc>
                <a:spcPct val="100000"/>
              </a:lnSpc>
            </a:pPr>
            <a:r>
              <a:rPr lang="en-US" dirty="0"/>
              <a:t>Three </a:t>
            </a:r>
            <a:r>
              <a:rPr lang="en-US" dirty="0">
                <a:solidFill>
                  <a:srgbClr val="0432FF"/>
                </a:solidFill>
              </a:rPr>
              <a:t>algorithms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implement the API, and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achieve high data center utilization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Evaluation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simulate: in data center scale with </a:t>
            </a:r>
            <a:r>
              <a:rPr lang="en-US" dirty="0">
                <a:solidFill>
                  <a:srgbClr val="0432FF"/>
                </a:solidFill>
              </a:rPr>
              <a:t>1000+ servers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Daisy</a:t>
            </a:r>
            <a:r>
              <a:rPr lang="en-US" dirty="0"/>
              <a:t>: emulate chain management at rack-scale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E275BA-211E-0A40-A8D2-FADE2D56C6B4}"/>
              </a:ext>
            </a:extLst>
          </p:cNvPr>
          <p:cNvGrpSpPr/>
          <p:nvPr/>
        </p:nvGrpSpPr>
        <p:grpSpPr>
          <a:xfrm>
            <a:off x="6315804" y="2764218"/>
            <a:ext cx="5757255" cy="2108110"/>
            <a:chOff x="1407216" y="2663654"/>
            <a:chExt cx="8189211" cy="27830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89F71A-4D90-264B-A998-19880DB8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C21902-2FCC-9C4E-8661-80936D66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25CBCBA-AF80-CC47-A6E1-976804DB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4C8A6-56AE-D945-A210-1A88D1F0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41D0D65-99E3-994D-852D-86B25787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1CC9BA2-E52D-4E4A-B545-24CF01F2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89130B-B681-5743-BA8C-E204F2FB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95E4CC-AA82-9E44-A1CF-B699EF3CBC7F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95B59-3683-324A-A9CB-BE202DD77E7E}"/>
                </a:ext>
              </a:extLst>
            </p:cNvPr>
            <p:cNvSpPr txBox="1"/>
            <p:nvPr/>
          </p:nvSpPr>
          <p:spPr>
            <a:xfrm>
              <a:off x="8189927" y="3259721"/>
              <a:ext cx="666257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C6A2CB0-318B-9C4B-9B62-CDBA7FC0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85622D-068E-D34D-A624-B7452A0212C8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DEAEC0-2FFB-7647-9DE6-887E690F9801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9455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B3F0FFC-E431-EE4E-8B22-B8F0C1AA64CF}"/>
              </a:ext>
            </a:extLst>
          </p:cNvPr>
          <p:cNvGrpSpPr/>
          <p:nvPr/>
        </p:nvGrpSpPr>
        <p:grpSpPr>
          <a:xfrm>
            <a:off x="6956399" y="4766424"/>
            <a:ext cx="703913" cy="480894"/>
            <a:chOff x="2400300" y="6138653"/>
            <a:chExt cx="584143" cy="368835"/>
          </a:xfrm>
        </p:grpSpPr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1CF7C3BD-389E-4247-BA5A-CA820196A7CC}"/>
                </a:ext>
              </a:extLst>
            </p:cNvPr>
            <p:cNvSpPr/>
            <p:nvPr/>
          </p:nvSpPr>
          <p:spPr>
            <a:xfrm>
              <a:off x="2400300" y="6138653"/>
              <a:ext cx="568751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2075294-AD43-DE4D-B574-D137265DF2EE}"/>
                </a:ext>
              </a:extLst>
            </p:cNvPr>
            <p:cNvSpPr txBox="1"/>
            <p:nvPr/>
          </p:nvSpPr>
          <p:spPr>
            <a:xfrm>
              <a:off x="2416303" y="6153401"/>
              <a:ext cx="568140" cy="35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NAT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FF2A147-6C49-8242-B088-5F463DB7DAC1}"/>
              </a:ext>
            </a:extLst>
          </p:cNvPr>
          <p:cNvGrpSpPr/>
          <p:nvPr/>
        </p:nvGrpSpPr>
        <p:grpSpPr>
          <a:xfrm>
            <a:off x="8257141" y="4766424"/>
            <a:ext cx="605748" cy="480894"/>
            <a:chOff x="2400300" y="6138653"/>
            <a:chExt cx="502680" cy="368835"/>
          </a:xfrm>
        </p:grpSpPr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01DF95F3-7265-CF46-9048-FB2946835646}"/>
                </a:ext>
              </a:extLst>
            </p:cNvPr>
            <p:cNvSpPr/>
            <p:nvPr/>
          </p:nvSpPr>
          <p:spPr>
            <a:xfrm>
              <a:off x="2400300" y="6138653"/>
              <a:ext cx="491456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6B87C1A-F560-264B-837C-956D8E66216E}"/>
                </a:ext>
              </a:extLst>
            </p:cNvPr>
            <p:cNvSpPr txBox="1"/>
            <p:nvPr/>
          </p:nvSpPr>
          <p:spPr>
            <a:xfrm>
              <a:off x="2405199" y="6153401"/>
              <a:ext cx="497781" cy="354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FW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89ECDF8-7D1D-9F49-8B32-C2D5ECC10964}"/>
              </a:ext>
            </a:extLst>
          </p:cNvPr>
          <p:cNvGrpSpPr/>
          <p:nvPr/>
        </p:nvGrpSpPr>
        <p:grpSpPr>
          <a:xfrm>
            <a:off x="9477779" y="4766424"/>
            <a:ext cx="661557" cy="480894"/>
            <a:chOff x="2400300" y="6138653"/>
            <a:chExt cx="548994" cy="368835"/>
          </a:xfrm>
        </p:grpSpPr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E5C0B34C-A243-2C49-BE4D-5E86CC43F29B}"/>
                </a:ext>
              </a:extLst>
            </p:cNvPr>
            <p:cNvSpPr/>
            <p:nvPr/>
          </p:nvSpPr>
          <p:spPr>
            <a:xfrm>
              <a:off x="2400300" y="6138653"/>
              <a:ext cx="548994" cy="358886"/>
            </a:xfrm>
            <a:prstGeom prst="roundRect">
              <a:avLst/>
            </a:prstGeom>
            <a:noFill/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7DEF46D-70B8-DA43-885A-9CEA86B62F9E}"/>
                </a:ext>
              </a:extLst>
            </p:cNvPr>
            <p:cNvSpPr txBox="1"/>
            <p:nvPr/>
          </p:nvSpPr>
          <p:spPr>
            <a:xfrm>
              <a:off x="2420381" y="6153401"/>
              <a:ext cx="491130" cy="354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IDS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C062DBE-0947-1646-8551-619A3F374007}"/>
              </a:ext>
            </a:extLst>
          </p:cNvPr>
          <p:cNvGrpSpPr/>
          <p:nvPr/>
        </p:nvGrpSpPr>
        <p:grpSpPr>
          <a:xfrm>
            <a:off x="10750887" y="4766424"/>
            <a:ext cx="716863" cy="480894"/>
            <a:chOff x="2392216" y="6138653"/>
            <a:chExt cx="594889" cy="368835"/>
          </a:xfrm>
        </p:grpSpPr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01848E1B-D15D-1546-9A2A-9F26A5BD4213}"/>
                </a:ext>
              </a:extLst>
            </p:cNvPr>
            <p:cNvSpPr/>
            <p:nvPr/>
          </p:nvSpPr>
          <p:spPr>
            <a:xfrm>
              <a:off x="2400300" y="6138653"/>
              <a:ext cx="551234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2C36436-6B7B-2B43-8CFB-94AE62DCF0B5}"/>
                </a:ext>
              </a:extLst>
            </p:cNvPr>
            <p:cNvSpPr txBox="1"/>
            <p:nvPr/>
          </p:nvSpPr>
          <p:spPr>
            <a:xfrm>
              <a:off x="2392216" y="6153401"/>
              <a:ext cx="594889" cy="35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VPN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A754611-BC54-7F45-ABF0-7A5628921BF5}"/>
              </a:ext>
            </a:extLst>
          </p:cNvPr>
          <p:cNvGrpSpPr/>
          <p:nvPr/>
        </p:nvGrpSpPr>
        <p:grpSpPr>
          <a:xfrm>
            <a:off x="7643331" y="4842565"/>
            <a:ext cx="619222" cy="328613"/>
            <a:chOff x="2384012" y="2790108"/>
            <a:chExt cx="619222" cy="328613"/>
          </a:xfrm>
        </p:grpSpPr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117F7904-8935-5149-9E8C-F4E405114AD6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F17E8B1-9CDF-D145-8BB6-5718909A7AE9}"/>
                </a:ext>
              </a:extLst>
            </p:cNvPr>
            <p:cNvSpPr/>
            <p:nvPr/>
          </p:nvSpPr>
          <p:spPr>
            <a:xfrm>
              <a:off x="2483501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2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573ADA6-0530-B446-960D-3B5119799FE5}"/>
              </a:ext>
            </a:extLst>
          </p:cNvPr>
          <p:cNvGrpSpPr/>
          <p:nvPr/>
        </p:nvGrpSpPr>
        <p:grpSpPr>
          <a:xfrm>
            <a:off x="8867289" y="4837801"/>
            <a:ext cx="619222" cy="328613"/>
            <a:chOff x="2384012" y="2775820"/>
            <a:chExt cx="619222" cy="328613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4FD15A1-A37D-9A4C-A191-744437437651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BC014C2-3281-BF46-9F0C-126CD33A47AA}"/>
                </a:ext>
              </a:extLst>
            </p:cNvPr>
            <p:cNvSpPr/>
            <p:nvPr/>
          </p:nvSpPr>
          <p:spPr>
            <a:xfrm>
              <a:off x="2483501" y="277582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A49130A-72B5-EC4B-9E2B-DF01A7290E08}"/>
              </a:ext>
            </a:extLst>
          </p:cNvPr>
          <p:cNvGrpSpPr/>
          <p:nvPr/>
        </p:nvGrpSpPr>
        <p:grpSpPr>
          <a:xfrm>
            <a:off x="11419402" y="4836079"/>
            <a:ext cx="598428" cy="328613"/>
            <a:chOff x="2292052" y="2790108"/>
            <a:chExt cx="598428" cy="328613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82174E56-263B-6246-BF97-9225ED11EBDD}"/>
                </a:ext>
              </a:extLst>
            </p:cNvPr>
            <p:cNvCxnSpPr>
              <a:cxnSpLocks/>
            </p:cNvCxnSpPr>
            <p:nvPr/>
          </p:nvCxnSpPr>
          <p:spPr>
            <a:xfrm>
              <a:off x="2292052" y="2963371"/>
              <a:ext cx="59842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893E43D-2110-A242-A1C4-6CA377A3B174}"/>
                </a:ext>
              </a:extLst>
            </p:cNvPr>
            <p:cNvSpPr/>
            <p:nvPr/>
          </p:nvSpPr>
          <p:spPr>
            <a:xfrm>
              <a:off x="2369197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2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CFE699F-496C-BD42-914F-4AE5D5AF1EBA}"/>
              </a:ext>
            </a:extLst>
          </p:cNvPr>
          <p:cNvGrpSpPr/>
          <p:nvPr/>
        </p:nvGrpSpPr>
        <p:grpSpPr>
          <a:xfrm>
            <a:off x="6355443" y="4821791"/>
            <a:ext cx="619222" cy="328613"/>
            <a:chOff x="2384012" y="2775820"/>
            <a:chExt cx="619222" cy="328613"/>
          </a:xfrm>
        </p:grpSpPr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5EA04CD1-B179-DF47-BE93-12FCCD19160C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F62831-4055-F648-9419-AE064C7888A8}"/>
                </a:ext>
              </a:extLst>
            </p:cNvPr>
            <p:cNvSpPr/>
            <p:nvPr/>
          </p:nvSpPr>
          <p:spPr>
            <a:xfrm>
              <a:off x="2483501" y="277582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8B2DB71-45B9-8149-B3E6-04C001C64477}"/>
              </a:ext>
            </a:extLst>
          </p:cNvPr>
          <p:cNvGrpSpPr/>
          <p:nvPr/>
        </p:nvGrpSpPr>
        <p:grpSpPr>
          <a:xfrm>
            <a:off x="10151513" y="4836079"/>
            <a:ext cx="619222" cy="328613"/>
            <a:chOff x="2369724" y="2790108"/>
            <a:chExt cx="619222" cy="328613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11D444E-3F9B-8243-A5F3-8AB097A9A9D9}"/>
                </a:ext>
              </a:extLst>
            </p:cNvPr>
            <p:cNvCxnSpPr>
              <a:cxnSpLocks/>
            </p:cNvCxnSpPr>
            <p:nvPr/>
          </p:nvCxnSpPr>
          <p:spPr>
            <a:xfrm>
              <a:off x="2369724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A1D09BF-3F31-0C47-8145-DD12B4137795}"/>
                </a:ext>
              </a:extLst>
            </p:cNvPr>
            <p:cNvSpPr/>
            <p:nvPr/>
          </p:nvSpPr>
          <p:spPr>
            <a:xfrm>
              <a:off x="2483501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534291E-BA51-774A-AC0E-6A12F2FAF04E}"/>
              </a:ext>
            </a:extLst>
          </p:cNvPr>
          <p:cNvGrpSpPr/>
          <p:nvPr/>
        </p:nvGrpSpPr>
        <p:grpSpPr>
          <a:xfrm>
            <a:off x="8820787" y="4346916"/>
            <a:ext cx="1968313" cy="440053"/>
            <a:chOff x="3860986" y="1880897"/>
            <a:chExt cx="1968313" cy="440053"/>
          </a:xfrm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99F846A-B16E-3D4A-9A26-A66AD86F22E1}"/>
                </a:ext>
              </a:extLst>
            </p:cNvPr>
            <p:cNvSpPr/>
            <p:nvPr/>
          </p:nvSpPr>
          <p:spPr>
            <a:xfrm>
              <a:off x="3860986" y="2028825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417E5F6-BB83-A049-A716-6FE4EC333B03}"/>
                </a:ext>
              </a:extLst>
            </p:cNvPr>
            <p:cNvSpPr/>
            <p:nvPr/>
          </p:nvSpPr>
          <p:spPr>
            <a:xfrm>
              <a:off x="4652353" y="1880897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C8231DBD-5740-E64D-A0A3-059DEB991309}"/>
              </a:ext>
            </a:extLst>
          </p:cNvPr>
          <p:cNvGrpSpPr/>
          <p:nvPr/>
        </p:nvGrpSpPr>
        <p:grpSpPr>
          <a:xfrm>
            <a:off x="9433754" y="5304590"/>
            <a:ext cx="747321" cy="480894"/>
            <a:chOff x="2355864" y="6138653"/>
            <a:chExt cx="620165" cy="368835"/>
          </a:xfrm>
        </p:grpSpPr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BC0895FC-B6BE-F949-95A6-9AAD54653340}"/>
                </a:ext>
              </a:extLst>
            </p:cNvPr>
            <p:cNvSpPr/>
            <p:nvPr/>
          </p:nvSpPr>
          <p:spPr>
            <a:xfrm>
              <a:off x="2400300" y="6138653"/>
              <a:ext cx="548994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57B7BD05-D468-D641-9742-DB8403198AEE}"/>
                </a:ext>
              </a:extLst>
            </p:cNvPr>
            <p:cNvSpPr txBox="1"/>
            <p:nvPr/>
          </p:nvSpPr>
          <p:spPr>
            <a:xfrm>
              <a:off x="2355864" y="6153401"/>
              <a:ext cx="620165" cy="35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IDS’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F0DD2C06-1217-EF47-9C30-BE8C3BF0B846}"/>
              </a:ext>
            </a:extLst>
          </p:cNvPr>
          <p:cNvGrpSpPr/>
          <p:nvPr/>
        </p:nvGrpSpPr>
        <p:grpSpPr>
          <a:xfrm>
            <a:off x="8820787" y="5208243"/>
            <a:ext cx="670519" cy="328613"/>
            <a:chOff x="2377781" y="2718668"/>
            <a:chExt cx="670519" cy="328613"/>
          </a:xfrm>
        </p:grpSpPr>
        <p:cxnSp>
          <p:nvCxnSpPr>
            <p:cNvPr id="282" name="Straight Arrow Connector 281">
              <a:extLst>
                <a:ext uri="{FF2B5EF4-FFF2-40B4-BE49-F238E27FC236}">
                  <a16:creationId xmlns:a16="http://schemas.microsoft.com/office/drawing/2014/main" id="{7F32186A-B3A5-A943-B6C5-DE22425114E8}"/>
                </a:ext>
              </a:extLst>
            </p:cNvPr>
            <p:cNvCxnSpPr>
              <a:cxnSpLocks/>
            </p:cNvCxnSpPr>
            <p:nvPr/>
          </p:nvCxnSpPr>
          <p:spPr>
            <a:xfrm>
              <a:off x="2377781" y="2741971"/>
              <a:ext cx="670519" cy="2793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BBB116F-9910-FD4D-B96E-5C4725F028C7}"/>
                </a:ext>
              </a:extLst>
            </p:cNvPr>
            <p:cNvSpPr/>
            <p:nvPr/>
          </p:nvSpPr>
          <p:spPr>
            <a:xfrm>
              <a:off x="2512077" y="271866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8E299909-F4D9-B74F-BCA8-13E9C164BA54}"/>
              </a:ext>
            </a:extLst>
          </p:cNvPr>
          <p:cNvGrpSpPr/>
          <p:nvPr/>
        </p:nvGrpSpPr>
        <p:grpSpPr>
          <a:xfrm>
            <a:off x="10136801" y="5203562"/>
            <a:ext cx="628417" cy="350757"/>
            <a:chOff x="2324927" y="1939286"/>
            <a:chExt cx="628417" cy="350757"/>
          </a:xfrm>
        </p:grpSpPr>
        <p:cxnSp>
          <p:nvCxnSpPr>
            <p:cNvPr id="289" name="Straight Arrow Connector 288">
              <a:extLst>
                <a:ext uri="{FF2B5EF4-FFF2-40B4-BE49-F238E27FC236}">
                  <a16:creationId xmlns:a16="http://schemas.microsoft.com/office/drawing/2014/main" id="{D163C8A6-CF34-674D-AEBA-44898DCF0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4927" y="1939286"/>
              <a:ext cx="628417" cy="32894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9DC431F1-82FC-014F-A825-8A5FE28AC948}"/>
                </a:ext>
              </a:extLst>
            </p:cNvPr>
            <p:cNvSpPr/>
            <p:nvPr/>
          </p:nvSpPr>
          <p:spPr>
            <a:xfrm>
              <a:off x="2465453" y="196143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VNF Chain: </a:t>
            </a:r>
            <a:r>
              <a:rPr lang="en-US" sz="4000" dirty="0">
                <a:solidFill>
                  <a:srgbClr val="0432FF"/>
                </a:solidFill>
              </a:rPr>
              <a:t>six API with use-cases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20A8A97-BF0D-B448-B0A2-108153045B4F}"/>
              </a:ext>
            </a:extLst>
          </p:cNvPr>
          <p:cNvGrpSpPr/>
          <p:nvPr/>
        </p:nvGrpSpPr>
        <p:grpSpPr>
          <a:xfrm>
            <a:off x="2797643" y="1534532"/>
            <a:ext cx="5662387" cy="900402"/>
            <a:chOff x="395509" y="1704976"/>
            <a:chExt cx="5662387" cy="9004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928D889-8275-AF48-BF19-75A0A915ADBA}"/>
                </a:ext>
              </a:extLst>
            </p:cNvPr>
            <p:cNvGrpSpPr/>
            <p:nvPr/>
          </p:nvGrpSpPr>
          <p:grpSpPr>
            <a:xfrm>
              <a:off x="996465" y="2124484"/>
              <a:ext cx="703913" cy="480894"/>
              <a:chOff x="2400300" y="6138653"/>
              <a:chExt cx="584143" cy="368835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03615053-9A74-144F-AEE0-3915F280ABB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CAB415-1EA1-364C-A7AC-24FE615D912D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DD0C4B9-64DC-A84F-8297-06EB34AF90B5}"/>
                </a:ext>
              </a:extLst>
            </p:cNvPr>
            <p:cNvGrpSpPr/>
            <p:nvPr/>
          </p:nvGrpSpPr>
          <p:grpSpPr>
            <a:xfrm>
              <a:off x="2297207" y="2124484"/>
              <a:ext cx="605748" cy="480894"/>
              <a:chOff x="2400300" y="6138653"/>
              <a:chExt cx="502680" cy="368835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469F5F1-53E8-6040-861B-556CAB6E84A2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AA04C3-8895-5246-9BC6-C89C8CFF8825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B595523-FB7D-0F4F-9BE5-4FFC2EFA164B}"/>
                </a:ext>
              </a:extLst>
            </p:cNvPr>
            <p:cNvGrpSpPr/>
            <p:nvPr/>
          </p:nvGrpSpPr>
          <p:grpSpPr>
            <a:xfrm>
              <a:off x="3517845" y="2124484"/>
              <a:ext cx="661557" cy="480894"/>
              <a:chOff x="2400300" y="6138653"/>
              <a:chExt cx="548994" cy="368835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74784BC-00E8-C74B-98C2-FB195B5BE1D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640CD9-217F-2E48-9295-69FA25435ED4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3FD7186-A579-A54E-BE16-B5399C019CED}"/>
                </a:ext>
              </a:extLst>
            </p:cNvPr>
            <p:cNvGrpSpPr/>
            <p:nvPr/>
          </p:nvGrpSpPr>
          <p:grpSpPr>
            <a:xfrm>
              <a:off x="4790953" y="2124484"/>
              <a:ext cx="716863" cy="480894"/>
              <a:chOff x="2392216" y="6138653"/>
              <a:chExt cx="594889" cy="368835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4E759D3E-802A-2146-AAD7-518C5F86004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7E11D0-A5A5-D946-B14E-E3C0752BF3C2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B7AD79-D5D4-9349-BEA7-6306CE719B48}"/>
                </a:ext>
              </a:extLst>
            </p:cNvPr>
            <p:cNvGrpSpPr/>
            <p:nvPr/>
          </p:nvGrpSpPr>
          <p:grpSpPr>
            <a:xfrm>
              <a:off x="1683397" y="2200625"/>
              <a:ext cx="619222" cy="328613"/>
              <a:chOff x="2384012" y="2790108"/>
              <a:chExt cx="619222" cy="328613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79768B3-6BE5-5249-ABF8-BFA9B97BF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345A86-5CD8-EF41-8096-FC1B47B25781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029EA04-BB08-E043-A2E4-F67E72C5360C}"/>
                </a:ext>
              </a:extLst>
            </p:cNvPr>
            <p:cNvGrpSpPr/>
            <p:nvPr/>
          </p:nvGrpSpPr>
          <p:grpSpPr>
            <a:xfrm>
              <a:off x="2907355" y="2195861"/>
              <a:ext cx="619222" cy="328613"/>
              <a:chOff x="2384012" y="2775820"/>
              <a:chExt cx="619222" cy="328613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75F7EB3-AB4C-BE4A-8B44-F742C03523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F340678-DF0D-3C46-A841-E102245CE93A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136F2B-5903-9046-963F-7EDC0D7F51A2}"/>
                </a:ext>
              </a:extLst>
            </p:cNvPr>
            <p:cNvGrpSpPr/>
            <p:nvPr/>
          </p:nvGrpSpPr>
          <p:grpSpPr>
            <a:xfrm>
              <a:off x="5459468" y="2194139"/>
              <a:ext cx="598428" cy="328613"/>
              <a:chOff x="2292052" y="2790108"/>
              <a:chExt cx="598428" cy="328613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F57DB28-02AC-124C-B2C1-336B5BED5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276AC6D-2071-3743-93F5-8DEC3BF3A76E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A84D4AE-8EE8-4E4E-9225-EEF05876224E}"/>
                </a:ext>
              </a:extLst>
            </p:cNvPr>
            <p:cNvGrpSpPr/>
            <p:nvPr/>
          </p:nvGrpSpPr>
          <p:grpSpPr>
            <a:xfrm>
              <a:off x="395509" y="2179851"/>
              <a:ext cx="619222" cy="328613"/>
              <a:chOff x="2384012" y="2775820"/>
              <a:chExt cx="619222" cy="32861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8995704-37AE-9448-A3F7-8532A7594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159F25C-9958-4C45-8632-F9AAC96EC0AB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565C79D-7252-9E4A-8B1B-9002B565475B}"/>
                </a:ext>
              </a:extLst>
            </p:cNvPr>
            <p:cNvGrpSpPr/>
            <p:nvPr/>
          </p:nvGrpSpPr>
          <p:grpSpPr>
            <a:xfrm>
              <a:off x="4174335" y="2194139"/>
              <a:ext cx="619222" cy="328613"/>
              <a:chOff x="2352480" y="2790108"/>
              <a:chExt cx="619222" cy="328613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B2D42C5-149E-7547-AC70-D307FDE836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2480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7A530E0-A9C4-7F4A-9785-075E76E6EBA2}"/>
                  </a:ext>
                </a:extLst>
              </p:cNvPr>
              <p:cNvSpPr/>
              <p:nvPr/>
            </p:nvSpPr>
            <p:spPr>
              <a:xfrm>
                <a:off x="2469213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66E4036-B2BF-7849-8468-01F2FD4C46DA}"/>
                </a:ext>
              </a:extLst>
            </p:cNvPr>
            <p:cNvGrpSpPr/>
            <p:nvPr/>
          </p:nvGrpSpPr>
          <p:grpSpPr>
            <a:xfrm>
              <a:off x="2860853" y="1704976"/>
              <a:ext cx="1968313" cy="440053"/>
              <a:chOff x="3860986" y="1880897"/>
              <a:chExt cx="1968313" cy="440053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7A4B8A0-568C-FF42-8899-5CCFF41AB931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D56A031-ADAF-6545-A6D3-046174035D3D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4C7CB47-6597-3145-8664-292D33F51386}"/>
              </a:ext>
            </a:extLst>
          </p:cNvPr>
          <p:cNvGrpSpPr/>
          <p:nvPr/>
        </p:nvGrpSpPr>
        <p:grpSpPr>
          <a:xfrm>
            <a:off x="904843" y="4980744"/>
            <a:ext cx="703913" cy="480894"/>
            <a:chOff x="2400300" y="6138653"/>
            <a:chExt cx="584143" cy="368835"/>
          </a:xfrm>
        </p:grpSpPr>
        <p:sp>
          <p:nvSpPr>
            <p:cNvPr id="210" name="Rounded Rectangle 209">
              <a:extLst>
                <a:ext uri="{FF2B5EF4-FFF2-40B4-BE49-F238E27FC236}">
                  <a16:creationId xmlns:a16="http://schemas.microsoft.com/office/drawing/2014/main" id="{4157B49C-2640-9A4D-89C0-E589D4D93305}"/>
                </a:ext>
              </a:extLst>
            </p:cNvPr>
            <p:cNvSpPr/>
            <p:nvPr/>
          </p:nvSpPr>
          <p:spPr>
            <a:xfrm>
              <a:off x="2400300" y="6138653"/>
              <a:ext cx="568751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30847B8-1259-4C42-8020-765DE690D39B}"/>
                </a:ext>
              </a:extLst>
            </p:cNvPr>
            <p:cNvSpPr txBox="1"/>
            <p:nvPr/>
          </p:nvSpPr>
          <p:spPr>
            <a:xfrm>
              <a:off x="2416303" y="6153401"/>
              <a:ext cx="568140" cy="35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NAT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29310D8-A589-5643-8865-3191A17D011D}"/>
              </a:ext>
            </a:extLst>
          </p:cNvPr>
          <p:cNvGrpSpPr/>
          <p:nvPr/>
        </p:nvGrpSpPr>
        <p:grpSpPr>
          <a:xfrm>
            <a:off x="2205585" y="4980744"/>
            <a:ext cx="605748" cy="480894"/>
            <a:chOff x="2400300" y="6138653"/>
            <a:chExt cx="502680" cy="368835"/>
          </a:xfrm>
        </p:grpSpPr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B67E9933-2467-FB49-AA25-AA5FEEABA47B}"/>
                </a:ext>
              </a:extLst>
            </p:cNvPr>
            <p:cNvSpPr/>
            <p:nvPr/>
          </p:nvSpPr>
          <p:spPr>
            <a:xfrm>
              <a:off x="2400300" y="6138653"/>
              <a:ext cx="491456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4E8BA99-1471-8946-972B-EB5EBDF3389E}"/>
                </a:ext>
              </a:extLst>
            </p:cNvPr>
            <p:cNvSpPr txBox="1"/>
            <p:nvPr/>
          </p:nvSpPr>
          <p:spPr>
            <a:xfrm>
              <a:off x="2405199" y="6153401"/>
              <a:ext cx="497781" cy="354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FW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F7496144-5F95-2F4C-8531-007495B12E03}"/>
              </a:ext>
            </a:extLst>
          </p:cNvPr>
          <p:cNvGrpSpPr/>
          <p:nvPr/>
        </p:nvGrpSpPr>
        <p:grpSpPr>
          <a:xfrm>
            <a:off x="3426223" y="4980744"/>
            <a:ext cx="661557" cy="480894"/>
            <a:chOff x="2400300" y="6138653"/>
            <a:chExt cx="548994" cy="368835"/>
          </a:xfrm>
        </p:grpSpPr>
        <p:sp>
          <p:nvSpPr>
            <p:cNvPr id="206" name="Rounded Rectangle 205">
              <a:extLst>
                <a:ext uri="{FF2B5EF4-FFF2-40B4-BE49-F238E27FC236}">
                  <a16:creationId xmlns:a16="http://schemas.microsoft.com/office/drawing/2014/main" id="{83D451C1-C16D-5B43-91AB-EDD772E7312C}"/>
                </a:ext>
              </a:extLst>
            </p:cNvPr>
            <p:cNvSpPr/>
            <p:nvPr/>
          </p:nvSpPr>
          <p:spPr>
            <a:xfrm>
              <a:off x="2400300" y="6138653"/>
              <a:ext cx="548994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CDBC14C-2F20-E042-BA06-643C78E0B090}"/>
                </a:ext>
              </a:extLst>
            </p:cNvPr>
            <p:cNvSpPr txBox="1"/>
            <p:nvPr/>
          </p:nvSpPr>
          <p:spPr>
            <a:xfrm>
              <a:off x="2420379" y="6153401"/>
              <a:ext cx="491131" cy="354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IDS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528C3FD-977A-7841-B1F8-F979425A2287}"/>
              </a:ext>
            </a:extLst>
          </p:cNvPr>
          <p:cNvGrpSpPr/>
          <p:nvPr/>
        </p:nvGrpSpPr>
        <p:grpSpPr>
          <a:xfrm>
            <a:off x="4699331" y="4980744"/>
            <a:ext cx="716863" cy="480894"/>
            <a:chOff x="2392216" y="6138653"/>
            <a:chExt cx="594889" cy="368835"/>
          </a:xfrm>
        </p:grpSpPr>
        <p:sp>
          <p:nvSpPr>
            <p:cNvPr id="204" name="Rounded Rectangle 203">
              <a:extLst>
                <a:ext uri="{FF2B5EF4-FFF2-40B4-BE49-F238E27FC236}">
                  <a16:creationId xmlns:a16="http://schemas.microsoft.com/office/drawing/2014/main" id="{C4858AA2-A6A2-7745-89CD-E74A080FFF66}"/>
                </a:ext>
              </a:extLst>
            </p:cNvPr>
            <p:cNvSpPr/>
            <p:nvPr/>
          </p:nvSpPr>
          <p:spPr>
            <a:xfrm>
              <a:off x="2400300" y="6138653"/>
              <a:ext cx="551234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2954943-D5F4-8C45-AEF0-1E6165736238}"/>
                </a:ext>
              </a:extLst>
            </p:cNvPr>
            <p:cNvSpPr txBox="1"/>
            <p:nvPr/>
          </p:nvSpPr>
          <p:spPr>
            <a:xfrm>
              <a:off x="2392216" y="6153401"/>
              <a:ext cx="594889" cy="35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VPN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577E8DB-F2BE-4246-9C58-231757D5CF18}"/>
              </a:ext>
            </a:extLst>
          </p:cNvPr>
          <p:cNvGrpSpPr/>
          <p:nvPr/>
        </p:nvGrpSpPr>
        <p:grpSpPr>
          <a:xfrm>
            <a:off x="1591775" y="5056885"/>
            <a:ext cx="619222" cy="328613"/>
            <a:chOff x="2384012" y="2790108"/>
            <a:chExt cx="619222" cy="328613"/>
          </a:xfrm>
        </p:grpSpPr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98BED8BE-F884-BE41-8CC3-50CEBA75C6F3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0EE13306-9687-A74E-A10B-A9349DD5A8FB}"/>
                </a:ext>
              </a:extLst>
            </p:cNvPr>
            <p:cNvSpPr/>
            <p:nvPr/>
          </p:nvSpPr>
          <p:spPr>
            <a:xfrm>
              <a:off x="2483501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4331E57-8BE8-FC45-BB6B-7C9E66D6C271}"/>
              </a:ext>
            </a:extLst>
          </p:cNvPr>
          <p:cNvGrpSpPr/>
          <p:nvPr/>
        </p:nvGrpSpPr>
        <p:grpSpPr>
          <a:xfrm>
            <a:off x="2815733" y="5052121"/>
            <a:ext cx="619222" cy="328613"/>
            <a:chOff x="2384012" y="2775820"/>
            <a:chExt cx="619222" cy="328613"/>
          </a:xfrm>
        </p:grpSpPr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D2A0CE00-A59E-974E-9DE2-2C125FDC77E8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DCC49A52-29A2-D940-B443-7A7EE66A0CC4}"/>
                </a:ext>
              </a:extLst>
            </p:cNvPr>
            <p:cNvSpPr/>
            <p:nvPr/>
          </p:nvSpPr>
          <p:spPr>
            <a:xfrm>
              <a:off x="2483501" y="277582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C8777A4-840C-454A-9DC9-765A1F909322}"/>
              </a:ext>
            </a:extLst>
          </p:cNvPr>
          <p:cNvGrpSpPr/>
          <p:nvPr/>
        </p:nvGrpSpPr>
        <p:grpSpPr>
          <a:xfrm>
            <a:off x="5367846" y="5050399"/>
            <a:ext cx="598428" cy="328613"/>
            <a:chOff x="2292052" y="2790108"/>
            <a:chExt cx="598428" cy="328613"/>
          </a:xfrm>
        </p:grpSpPr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4FB340D5-54D9-2C41-A2CA-2C8450170DDE}"/>
                </a:ext>
              </a:extLst>
            </p:cNvPr>
            <p:cNvCxnSpPr>
              <a:cxnSpLocks/>
            </p:cNvCxnSpPr>
            <p:nvPr/>
          </p:nvCxnSpPr>
          <p:spPr>
            <a:xfrm>
              <a:off x="2292052" y="2963371"/>
              <a:ext cx="598428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598FD71-7A17-1547-BCCB-E08B72A36685}"/>
                </a:ext>
              </a:extLst>
            </p:cNvPr>
            <p:cNvSpPr/>
            <p:nvPr/>
          </p:nvSpPr>
          <p:spPr>
            <a:xfrm>
              <a:off x="2369197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66F0B74-D96D-5641-85E9-22E8135053CA}"/>
              </a:ext>
            </a:extLst>
          </p:cNvPr>
          <p:cNvGrpSpPr/>
          <p:nvPr/>
        </p:nvGrpSpPr>
        <p:grpSpPr>
          <a:xfrm>
            <a:off x="303887" y="5036111"/>
            <a:ext cx="619222" cy="328613"/>
            <a:chOff x="2384012" y="2775820"/>
            <a:chExt cx="619222" cy="328613"/>
          </a:xfrm>
        </p:grpSpPr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208A4181-AAA6-FA4E-AB1E-EDD5F842ECF8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7304D12-D7A4-6E4A-BB87-92915A7589ED}"/>
                </a:ext>
              </a:extLst>
            </p:cNvPr>
            <p:cNvSpPr/>
            <p:nvPr/>
          </p:nvSpPr>
          <p:spPr>
            <a:xfrm>
              <a:off x="2483501" y="277582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7180F4D-E1A7-894A-92D6-ED64DF2BCABD}"/>
              </a:ext>
            </a:extLst>
          </p:cNvPr>
          <p:cNvGrpSpPr/>
          <p:nvPr/>
        </p:nvGrpSpPr>
        <p:grpSpPr>
          <a:xfrm>
            <a:off x="4099957" y="5050399"/>
            <a:ext cx="619222" cy="328613"/>
            <a:chOff x="2369724" y="2790108"/>
            <a:chExt cx="619222" cy="328613"/>
          </a:xfrm>
        </p:grpSpPr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68C3CBB4-4218-564E-884C-12F8819C6136}"/>
                </a:ext>
              </a:extLst>
            </p:cNvPr>
            <p:cNvCxnSpPr>
              <a:cxnSpLocks/>
            </p:cNvCxnSpPr>
            <p:nvPr/>
          </p:nvCxnSpPr>
          <p:spPr>
            <a:xfrm>
              <a:off x="2369724" y="2946342"/>
              <a:ext cx="619222" cy="807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53B1372E-10D7-3B4D-8F90-EE80E779EBAB}"/>
                </a:ext>
              </a:extLst>
            </p:cNvPr>
            <p:cNvSpPr/>
            <p:nvPr/>
          </p:nvSpPr>
          <p:spPr>
            <a:xfrm>
              <a:off x="2483501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7AD5539-681B-6F4B-BF30-E2FAD0D25F92}"/>
              </a:ext>
            </a:extLst>
          </p:cNvPr>
          <p:cNvGrpSpPr/>
          <p:nvPr/>
        </p:nvGrpSpPr>
        <p:grpSpPr>
          <a:xfrm>
            <a:off x="2769231" y="4561236"/>
            <a:ext cx="1968313" cy="440053"/>
            <a:chOff x="3860986" y="1880897"/>
            <a:chExt cx="1968313" cy="440053"/>
          </a:xfrm>
        </p:grpSpPr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903FA5DD-E112-5B4F-989B-4DA8251AA862}"/>
                </a:ext>
              </a:extLst>
            </p:cNvPr>
            <p:cNvSpPr/>
            <p:nvPr/>
          </p:nvSpPr>
          <p:spPr>
            <a:xfrm>
              <a:off x="3860986" y="2028825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EA184F97-7595-F241-9ABE-9720B9D7C15A}"/>
                </a:ext>
              </a:extLst>
            </p:cNvPr>
            <p:cNvSpPr/>
            <p:nvPr/>
          </p:nvSpPr>
          <p:spPr>
            <a:xfrm>
              <a:off x="4652353" y="1880897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4CA26F35-80FE-8843-868C-2956F3D42112}"/>
              </a:ext>
            </a:extLst>
          </p:cNvPr>
          <p:cNvSpPr txBox="1"/>
          <p:nvPr/>
        </p:nvSpPr>
        <p:spPr>
          <a:xfrm>
            <a:off x="2205585" y="5731400"/>
            <a:ext cx="2365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432FF"/>
                </a:solidFill>
              </a:rPr>
              <a:t>Chain scale-out</a:t>
            </a:r>
            <a:endParaRPr lang="en-CA" sz="2400" b="0" dirty="0">
              <a:solidFill>
                <a:srgbClr val="0432FF"/>
              </a:solidFill>
              <a:effectLst/>
            </a:endParaRP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BDD3BD65-1550-204C-ADF9-3C34E2F1F0A1}"/>
              </a:ext>
            </a:extLst>
          </p:cNvPr>
          <p:cNvSpPr txBox="1"/>
          <p:nvPr/>
        </p:nvSpPr>
        <p:spPr>
          <a:xfrm>
            <a:off x="8600693" y="5725166"/>
            <a:ext cx="2365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b="0" dirty="0">
                <a:solidFill>
                  <a:srgbClr val="0432FF"/>
                </a:solidFill>
                <a:effectLst/>
              </a:rPr>
              <a:t>Element upgrade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E219AB04-8E7A-B54C-8CC1-D015DB8ED738}"/>
              </a:ext>
            </a:extLst>
          </p:cNvPr>
          <p:cNvSpPr txBox="1"/>
          <p:nvPr/>
        </p:nvSpPr>
        <p:spPr>
          <a:xfrm>
            <a:off x="1428549" y="3100059"/>
            <a:ext cx="378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⟵ </a:t>
            </a: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allocate-chain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0626DE11-CB6E-BD42-A8C1-032A0F713970}"/>
              </a:ext>
            </a:extLst>
          </p:cNvPr>
          <p:cNvSpPr txBox="1"/>
          <p:nvPr/>
        </p:nvSpPr>
        <p:spPr>
          <a:xfrm>
            <a:off x="1436950" y="3442300"/>
            <a:ext cx="4494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add-link-bandwidth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(a, b,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7E1279A0-B724-2245-8728-71710715BD7A}"/>
              </a:ext>
            </a:extLst>
          </p:cNvPr>
          <p:cNvSpPr txBox="1"/>
          <p:nvPr/>
        </p:nvSpPr>
        <p:spPr>
          <a:xfrm>
            <a:off x="1445241" y="3811632"/>
            <a:ext cx="22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add-node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1F7316AB-2894-AE49-98F6-B4692D7CAA9A}"/>
              </a:ext>
            </a:extLst>
          </p:cNvPr>
          <p:cNvSpPr txBox="1"/>
          <p:nvPr/>
        </p:nvSpPr>
        <p:spPr>
          <a:xfrm>
            <a:off x="6071345" y="3085054"/>
            <a:ext cx="498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remove-link-bandwidth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(a, b,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0B507BF9-4C1D-2141-BDD6-F3DE4577C728}"/>
              </a:ext>
            </a:extLst>
          </p:cNvPr>
          <p:cNvSpPr txBox="1"/>
          <p:nvPr/>
        </p:nvSpPr>
        <p:spPr>
          <a:xfrm>
            <a:off x="6063866" y="3427295"/>
            <a:ext cx="2753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remove-node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A9B0274B-92F4-7646-9559-0999ECD3B18B}"/>
              </a:ext>
            </a:extLst>
          </p:cNvPr>
          <p:cNvSpPr txBox="1"/>
          <p:nvPr/>
        </p:nvSpPr>
        <p:spPr>
          <a:xfrm>
            <a:off x="6072157" y="3796627"/>
            <a:ext cx="4345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remove-e2e-bandwidth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90" name="Rounded Rectangle 389">
            <a:extLst>
              <a:ext uri="{FF2B5EF4-FFF2-40B4-BE49-F238E27FC236}">
                <a16:creationId xmlns:a16="http://schemas.microsoft.com/office/drawing/2014/main" id="{89FD1E2E-6B7D-2D40-BA93-4DEE46A3F5F5}"/>
              </a:ext>
            </a:extLst>
          </p:cNvPr>
          <p:cNvSpPr/>
          <p:nvPr/>
        </p:nvSpPr>
        <p:spPr>
          <a:xfrm>
            <a:off x="2740328" y="1502227"/>
            <a:ext cx="5752139" cy="10239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AFC1FC56-41D0-5F44-B659-0E094FFDA68B}"/>
              </a:ext>
            </a:extLst>
          </p:cNvPr>
          <p:cNvSpPr txBox="1"/>
          <p:nvPr/>
        </p:nvSpPr>
        <p:spPr>
          <a:xfrm>
            <a:off x="7465403" y="5725166"/>
            <a:ext cx="2365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Chain expand</a:t>
            </a:r>
            <a:endParaRPr lang="en-CA" sz="24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F0D2E809-6DF2-D045-A2B0-7BEB34050F77}"/>
              </a:ext>
            </a:extLst>
          </p:cNvPr>
          <p:cNvSpPr txBox="1"/>
          <p:nvPr/>
        </p:nvSpPr>
        <p:spPr>
          <a:xfrm>
            <a:off x="9968818" y="5725165"/>
            <a:ext cx="15836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…</a:t>
            </a:r>
            <a:endParaRPr lang="en-CA" sz="24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4BED61C-43A8-7446-A7E9-2206F6DB3C43}"/>
              </a:ext>
            </a:extLst>
          </p:cNvPr>
          <p:cNvSpPr txBox="1"/>
          <p:nvPr/>
        </p:nvSpPr>
        <p:spPr>
          <a:xfrm>
            <a:off x="4595353" y="2540594"/>
            <a:ext cx="2365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b="0" dirty="0">
                <a:solidFill>
                  <a:srgbClr val="0432FF"/>
                </a:solidFill>
                <a:effectLst/>
              </a:rPr>
              <a:t>Initial</a:t>
            </a:r>
            <a:r>
              <a:rPr lang="en-CA" sz="2400" dirty="0">
                <a:solidFill>
                  <a:srgbClr val="0432FF"/>
                </a:solidFill>
              </a:rPr>
              <a:t> chain</a:t>
            </a:r>
            <a:endParaRPr lang="en-CA" sz="2400" b="0" dirty="0">
              <a:solidFill>
                <a:srgbClr val="0432FF"/>
              </a:solidFill>
              <a:effectLst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6809B6C-837B-F249-981B-52C41E642001}"/>
              </a:ext>
            </a:extLst>
          </p:cNvPr>
          <p:cNvSpPr txBox="1"/>
          <p:nvPr/>
        </p:nvSpPr>
        <p:spPr>
          <a:xfrm>
            <a:off x="2722545" y="4580222"/>
            <a:ext cx="585697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A </a:t>
            </a:r>
            <a:r>
              <a:rPr lang="en-CA" sz="2400" dirty="0">
                <a:solidFill>
                  <a:srgbClr val="0432FF"/>
                </a:solidFill>
              </a:rPr>
              <a:t>graph</a:t>
            </a:r>
            <a:r>
              <a:rPr lang="en-CA" sz="2400" dirty="0"/>
              <a:t> can be </a:t>
            </a:r>
            <a:r>
              <a:rPr lang="en-CA" sz="2400" dirty="0">
                <a:solidFill>
                  <a:srgbClr val="0432FF"/>
                </a:solidFill>
              </a:rPr>
              <a:t>transformed</a:t>
            </a:r>
            <a:r>
              <a:rPr lang="en-CA" sz="2400" dirty="0"/>
              <a:t> </a:t>
            </a:r>
            <a:r>
              <a:rPr lang="en-CA" sz="2400" dirty="0">
                <a:solidFill>
                  <a:srgbClr val="0432FF"/>
                </a:solidFill>
              </a:rPr>
              <a:t>arbitrarily</a:t>
            </a:r>
            <a:r>
              <a:rPr lang="en-CA" sz="2400" dirty="0"/>
              <a:t> by </a:t>
            </a:r>
            <a:br>
              <a:rPr lang="en-CA" sz="2400" dirty="0"/>
            </a:br>
            <a:r>
              <a:rPr lang="en-CA" sz="2400" dirty="0"/>
              <a:t>manipulating individual nodes and edges.</a:t>
            </a:r>
            <a:endParaRPr lang="en-CA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01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7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8" dur="250" autoRev="1" fill="remove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50" autoRev="1" fill="remove"/>
                                        <p:tgtEl>
                                          <p:spTgt spid="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3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0247 0.00185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5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380" grpId="0" animBg="1"/>
      <p:bldP spid="380" grpId="1" animBg="1"/>
      <p:bldP spid="383" grpId="0"/>
      <p:bldP spid="384" grpId="0"/>
      <p:bldP spid="384" grpId="1"/>
      <p:bldP spid="385" grpId="0"/>
      <p:bldP spid="387" grpId="0"/>
      <p:bldP spid="388" grpId="0"/>
      <p:bldP spid="389" grpId="0"/>
      <p:bldP spid="390" grpId="0" animBg="1"/>
      <p:bldP spid="391" grpId="0" animBg="1"/>
      <p:bldP spid="392" grpId="0" animBg="1"/>
      <p:bldP spid="115" grpId="0" animBg="1"/>
      <p:bldP spid="1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Scale-out </a:t>
            </a:r>
            <a:r>
              <a:rPr lang="en-US" sz="4000" dirty="0">
                <a:solidFill>
                  <a:srgbClr val="0432FF"/>
                </a:solidFill>
              </a:rPr>
              <a:t>beyond</a:t>
            </a:r>
            <a:r>
              <a:rPr lang="en-US" sz="4000" dirty="0"/>
              <a:t> single physical resource </a:t>
            </a:r>
            <a:r>
              <a:rPr lang="en-US" sz="4000" dirty="0">
                <a:solidFill>
                  <a:srgbClr val="0432FF"/>
                </a:solidFill>
              </a:rPr>
              <a:t>capacity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20A8A97-BF0D-B448-B0A2-108153045B4F}"/>
              </a:ext>
            </a:extLst>
          </p:cNvPr>
          <p:cNvGrpSpPr/>
          <p:nvPr/>
        </p:nvGrpSpPr>
        <p:grpSpPr>
          <a:xfrm>
            <a:off x="2797643" y="1534532"/>
            <a:ext cx="5662387" cy="900402"/>
            <a:chOff x="395509" y="1704976"/>
            <a:chExt cx="5662387" cy="9004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928D889-8275-AF48-BF19-75A0A915ADBA}"/>
                </a:ext>
              </a:extLst>
            </p:cNvPr>
            <p:cNvGrpSpPr/>
            <p:nvPr/>
          </p:nvGrpSpPr>
          <p:grpSpPr>
            <a:xfrm>
              <a:off x="996465" y="2124484"/>
              <a:ext cx="703913" cy="480894"/>
              <a:chOff x="2400300" y="6138653"/>
              <a:chExt cx="584143" cy="368835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03615053-9A74-144F-AEE0-3915F280ABB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CAB415-1EA1-364C-A7AC-24FE615D912D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DD0C4B9-64DC-A84F-8297-06EB34AF90B5}"/>
                </a:ext>
              </a:extLst>
            </p:cNvPr>
            <p:cNvGrpSpPr/>
            <p:nvPr/>
          </p:nvGrpSpPr>
          <p:grpSpPr>
            <a:xfrm>
              <a:off x="2297207" y="2124484"/>
              <a:ext cx="605748" cy="480894"/>
              <a:chOff x="2400300" y="6138653"/>
              <a:chExt cx="502680" cy="368835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469F5F1-53E8-6040-861B-556CAB6E84A2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AA04C3-8895-5246-9BC6-C89C8CFF8825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B595523-FB7D-0F4F-9BE5-4FFC2EFA164B}"/>
                </a:ext>
              </a:extLst>
            </p:cNvPr>
            <p:cNvGrpSpPr/>
            <p:nvPr/>
          </p:nvGrpSpPr>
          <p:grpSpPr>
            <a:xfrm>
              <a:off x="3517845" y="2124484"/>
              <a:ext cx="661557" cy="480894"/>
              <a:chOff x="2400300" y="6138653"/>
              <a:chExt cx="548994" cy="368835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74784BC-00E8-C74B-98C2-FB195B5BE1D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640CD9-217F-2E48-9295-69FA25435ED4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3FD7186-A579-A54E-BE16-B5399C019CED}"/>
                </a:ext>
              </a:extLst>
            </p:cNvPr>
            <p:cNvGrpSpPr/>
            <p:nvPr/>
          </p:nvGrpSpPr>
          <p:grpSpPr>
            <a:xfrm>
              <a:off x="4790953" y="2124484"/>
              <a:ext cx="716863" cy="480894"/>
              <a:chOff x="2392216" y="6138653"/>
              <a:chExt cx="594889" cy="368835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4E759D3E-802A-2146-AAD7-518C5F86004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7E11D0-A5A5-D946-B14E-E3C0752BF3C2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B7AD79-D5D4-9349-BEA7-6306CE719B48}"/>
                </a:ext>
              </a:extLst>
            </p:cNvPr>
            <p:cNvGrpSpPr/>
            <p:nvPr/>
          </p:nvGrpSpPr>
          <p:grpSpPr>
            <a:xfrm>
              <a:off x="1683397" y="2200625"/>
              <a:ext cx="619222" cy="328613"/>
              <a:chOff x="2384012" y="2790108"/>
              <a:chExt cx="619222" cy="328613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79768B3-6BE5-5249-ABF8-BFA9B97BF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345A86-5CD8-EF41-8096-FC1B47B25781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029EA04-BB08-E043-A2E4-F67E72C5360C}"/>
                </a:ext>
              </a:extLst>
            </p:cNvPr>
            <p:cNvGrpSpPr/>
            <p:nvPr/>
          </p:nvGrpSpPr>
          <p:grpSpPr>
            <a:xfrm>
              <a:off x="2907355" y="2195861"/>
              <a:ext cx="619222" cy="328613"/>
              <a:chOff x="2384012" y="2775820"/>
              <a:chExt cx="619222" cy="328613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75F7EB3-AB4C-BE4A-8B44-F742C03523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F340678-DF0D-3C46-A841-E102245CE93A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136F2B-5903-9046-963F-7EDC0D7F51A2}"/>
                </a:ext>
              </a:extLst>
            </p:cNvPr>
            <p:cNvGrpSpPr/>
            <p:nvPr/>
          </p:nvGrpSpPr>
          <p:grpSpPr>
            <a:xfrm>
              <a:off x="5459468" y="2194139"/>
              <a:ext cx="598428" cy="328613"/>
              <a:chOff x="2292052" y="2790108"/>
              <a:chExt cx="598428" cy="328613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F57DB28-02AC-124C-B2C1-336B5BED5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276AC6D-2071-3743-93F5-8DEC3BF3A76E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A84D4AE-8EE8-4E4E-9225-EEF05876224E}"/>
                </a:ext>
              </a:extLst>
            </p:cNvPr>
            <p:cNvGrpSpPr/>
            <p:nvPr/>
          </p:nvGrpSpPr>
          <p:grpSpPr>
            <a:xfrm>
              <a:off x="395509" y="2179851"/>
              <a:ext cx="619222" cy="328613"/>
              <a:chOff x="2384012" y="2775820"/>
              <a:chExt cx="619222" cy="32861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8995704-37AE-9448-A3F7-8532A7594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159F25C-9958-4C45-8632-F9AAC96EC0AB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565C79D-7252-9E4A-8B1B-9002B565475B}"/>
                </a:ext>
              </a:extLst>
            </p:cNvPr>
            <p:cNvGrpSpPr/>
            <p:nvPr/>
          </p:nvGrpSpPr>
          <p:grpSpPr>
            <a:xfrm>
              <a:off x="4174335" y="2194139"/>
              <a:ext cx="619222" cy="328613"/>
              <a:chOff x="2352480" y="2790108"/>
              <a:chExt cx="619222" cy="328613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B2D42C5-149E-7547-AC70-D307FDE836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2480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7A530E0-A9C4-7F4A-9785-075E76E6EBA2}"/>
                  </a:ext>
                </a:extLst>
              </p:cNvPr>
              <p:cNvSpPr/>
              <p:nvPr/>
            </p:nvSpPr>
            <p:spPr>
              <a:xfrm>
                <a:off x="2469213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66E4036-B2BF-7849-8468-01F2FD4C46DA}"/>
                </a:ext>
              </a:extLst>
            </p:cNvPr>
            <p:cNvGrpSpPr/>
            <p:nvPr/>
          </p:nvGrpSpPr>
          <p:grpSpPr>
            <a:xfrm>
              <a:off x="2860853" y="1704976"/>
              <a:ext cx="1968313" cy="440053"/>
              <a:chOff x="3860986" y="1880897"/>
              <a:chExt cx="1968313" cy="440053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7A4B8A0-568C-FF42-8899-5CCFF41AB931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D56A031-ADAF-6545-A6D3-046174035D3D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4CA26F35-80FE-8843-868C-2956F3D42112}"/>
              </a:ext>
            </a:extLst>
          </p:cNvPr>
          <p:cNvSpPr txBox="1"/>
          <p:nvPr/>
        </p:nvSpPr>
        <p:spPr>
          <a:xfrm>
            <a:off x="2205585" y="5731400"/>
            <a:ext cx="2365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432FF"/>
                </a:solidFill>
              </a:rPr>
              <a:t>Chain scale-out</a:t>
            </a:r>
            <a:endParaRPr lang="en-CA" sz="2400" b="0" dirty="0">
              <a:solidFill>
                <a:srgbClr val="0432FF"/>
              </a:solidFill>
              <a:effectLst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E219AB04-8E7A-B54C-8CC1-D015DB8ED738}"/>
              </a:ext>
            </a:extLst>
          </p:cNvPr>
          <p:cNvSpPr txBox="1"/>
          <p:nvPr/>
        </p:nvSpPr>
        <p:spPr>
          <a:xfrm>
            <a:off x="1428549" y="3100059"/>
            <a:ext cx="378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⟵ </a:t>
            </a: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allocate-chain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0626DE11-CB6E-BD42-A8C1-032A0F713970}"/>
              </a:ext>
            </a:extLst>
          </p:cNvPr>
          <p:cNvSpPr txBox="1"/>
          <p:nvPr/>
        </p:nvSpPr>
        <p:spPr>
          <a:xfrm>
            <a:off x="1436950" y="3442300"/>
            <a:ext cx="4494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add-link-bandwidth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(a, b,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7E1279A0-B724-2245-8728-71710715BD7A}"/>
              </a:ext>
            </a:extLst>
          </p:cNvPr>
          <p:cNvSpPr txBox="1"/>
          <p:nvPr/>
        </p:nvSpPr>
        <p:spPr>
          <a:xfrm>
            <a:off x="1445241" y="3811632"/>
            <a:ext cx="22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>
                    <a:alpha val="2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add-node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(f, </a:t>
            </a:r>
            <a:r>
              <a:rPr lang="en-CA" sz="2000" dirty="0" err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1F7316AB-2894-AE49-98F6-B4692D7CAA9A}"/>
              </a:ext>
            </a:extLst>
          </p:cNvPr>
          <p:cNvSpPr txBox="1"/>
          <p:nvPr/>
        </p:nvSpPr>
        <p:spPr>
          <a:xfrm>
            <a:off x="6071345" y="3085054"/>
            <a:ext cx="498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rgbClr val="C00000">
                    <a:alpha val="2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remove-link-bandwidth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(a, b, </a:t>
            </a:r>
            <a:r>
              <a:rPr lang="en-CA" sz="2000" dirty="0" err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0B507BF9-4C1D-2141-BDD6-F3DE4577C728}"/>
              </a:ext>
            </a:extLst>
          </p:cNvPr>
          <p:cNvSpPr txBox="1"/>
          <p:nvPr/>
        </p:nvSpPr>
        <p:spPr>
          <a:xfrm>
            <a:off x="6063866" y="3427295"/>
            <a:ext cx="2753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>
                    <a:alpha val="2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remove-node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(f, </a:t>
            </a:r>
            <a:r>
              <a:rPr lang="en-CA" sz="2000" dirty="0" err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A9B0274B-92F4-7646-9559-0999ECD3B18B}"/>
              </a:ext>
            </a:extLst>
          </p:cNvPr>
          <p:cNvSpPr txBox="1"/>
          <p:nvPr/>
        </p:nvSpPr>
        <p:spPr>
          <a:xfrm>
            <a:off x="6072157" y="3796627"/>
            <a:ext cx="4345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sz="2000" dirty="0">
                <a:solidFill>
                  <a:srgbClr val="C00000">
                    <a:alpha val="2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remove-e2e-bandwidth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A" sz="2000" dirty="0" err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CA" sz="2000" dirty="0" err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bw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90" name="Rounded Rectangle 389">
            <a:extLst>
              <a:ext uri="{FF2B5EF4-FFF2-40B4-BE49-F238E27FC236}">
                <a16:creationId xmlns:a16="http://schemas.microsoft.com/office/drawing/2014/main" id="{89FD1E2E-6B7D-2D40-BA93-4DEE46A3F5F5}"/>
              </a:ext>
            </a:extLst>
          </p:cNvPr>
          <p:cNvSpPr/>
          <p:nvPr/>
        </p:nvSpPr>
        <p:spPr>
          <a:xfrm>
            <a:off x="2740328" y="1502227"/>
            <a:ext cx="5752139" cy="10239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4BED61C-43A8-7446-A7E9-2206F6DB3C43}"/>
              </a:ext>
            </a:extLst>
          </p:cNvPr>
          <p:cNvSpPr txBox="1"/>
          <p:nvPr/>
        </p:nvSpPr>
        <p:spPr>
          <a:xfrm>
            <a:off x="4595353" y="2540594"/>
            <a:ext cx="236582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b="0" dirty="0">
                <a:solidFill>
                  <a:srgbClr val="0432FF"/>
                </a:solidFill>
                <a:effectLst/>
              </a:rPr>
              <a:t>Initial</a:t>
            </a:r>
            <a:r>
              <a:rPr lang="en-CA" sz="2400" dirty="0">
                <a:solidFill>
                  <a:srgbClr val="0432FF"/>
                </a:solidFill>
              </a:rPr>
              <a:t> chain</a:t>
            </a:r>
            <a:endParaRPr lang="en-CA" sz="2400" b="0" dirty="0">
              <a:solidFill>
                <a:srgbClr val="0432FF"/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F8F142-AE17-C641-976F-B584699C6A8D}"/>
              </a:ext>
            </a:extLst>
          </p:cNvPr>
          <p:cNvGrpSpPr/>
          <p:nvPr/>
        </p:nvGrpSpPr>
        <p:grpSpPr>
          <a:xfrm>
            <a:off x="522491" y="4708037"/>
            <a:ext cx="5666210" cy="950967"/>
            <a:chOff x="1026992" y="4455785"/>
            <a:chExt cx="5666210" cy="950967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054FCBB0-B1C6-6A4D-B36D-2CA934544262}"/>
                </a:ext>
              </a:extLst>
            </p:cNvPr>
            <p:cNvGrpSpPr/>
            <p:nvPr/>
          </p:nvGrpSpPr>
          <p:grpSpPr>
            <a:xfrm>
              <a:off x="1631771" y="4925858"/>
              <a:ext cx="703913" cy="480894"/>
              <a:chOff x="2400300" y="6138653"/>
              <a:chExt cx="584143" cy="368835"/>
            </a:xfrm>
          </p:grpSpPr>
          <p:sp>
            <p:nvSpPr>
              <p:cNvPr id="227" name="Rounded Rectangle 226">
                <a:extLst>
                  <a:ext uri="{FF2B5EF4-FFF2-40B4-BE49-F238E27FC236}">
                    <a16:creationId xmlns:a16="http://schemas.microsoft.com/office/drawing/2014/main" id="{F7BF581F-E1D1-6340-A949-1E6B26C35066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8CBFEEB0-3790-3A4A-9285-578678C5D571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782C17A3-9C7C-ED45-90AF-0D639E8EE577}"/>
                </a:ext>
              </a:extLst>
            </p:cNvPr>
            <p:cNvGrpSpPr/>
            <p:nvPr/>
          </p:nvGrpSpPr>
          <p:grpSpPr>
            <a:xfrm>
              <a:off x="2932513" y="4925858"/>
              <a:ext cx="605748" cy="480894"/>
              <a:chOff x="2400300" y="6138653"/>
              <a:chExt cx="502680" cy="368835"/>
            </a:xfrm>
          </p:grpSpPr>
          <p:sp>
            <p:nvSpPr>
              <p:cNvPr id="225" name="Rounded Rectangle 224">
                <a:extLst>
                  <a:ext uri="{FF2B5EF4-FFF2-40B4-BE49-F238E27FC236}">
                    <a16:creationId xmlns:a16="http://schemas.microsoft.com/office/drawing/2014/main" id="{29CB5D07-6738-9D48-B15B-404956322E3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C7ECA64F-6B24-5741-ABA2-F6F515ECA91D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4A2545D-B792-9F43-A83A-E9044102E9A9}"/>
                </a:ext>
              </a:extLst>
            </p:cNvPr>
            <p:cNvGrpSpPr/>
            <p:nvPr/>
          </p:nvGrpSpPr>
          <p:grpSpPr>
            <a:xfrm>
              <a:off x="4153151" y="4925858"/>
              <a:ext cx="661557" cy="480894"/>
              <a:chOff x="2400300" y="6138653"/>
              <a:chExt cx="548994" cy="368835"/>
            </a:xfrm>
          </p:grpSpPr>
          <p:sp>
            <p:nvSpPr>
              <p:cNvPr id="223" name="Rounded Rectangle 222">
                <a:extLst>
                  <a:ext uri="{FF2B5EF4-FFF2-40B4-BE49-F238E27FC236}">
                    <a16:creationId xmlns:a16="http://schemas.microsoft.com/office/drawing/2014/main" id="{CA13DDD5-4CD5-3841-A3DE-AD02F5C72656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76AB4767-4D0C-3048-BE5E-EA2E9F7A09F7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3BC03D21-A09F-1249-A15B-7E2644E2B63F}"/>
                </a:ext>
              </a:extLst>
            </p:cNvPr>
            <p:cNvGrpSpPr/>
            <p:nvPr/>
          </p:nvGrpSpPr>
          <p:grpSpPr>
            <a:xfrm>
              <a:off x="5426259" y="4925858"/>
              <a:ext cx="716863" cy="480894"/>
              <a:chOff x="2392216" y="6138653"/>
              <a:chExt cx="594889" cy="368835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C121D604-C2F9-354F-A989-9F10375698C3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9BA207CA-E765-C746-9F32-39860B188F6A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B8A92475-A77D-BE4C-BC31-64FE03BE9C8C}"/>
                </a:ext>
              </a:extLst>
            </p:cNvPr>
            <p:cNvCxnSpPr>
              <a:cxnSpLocks/>
            </p:cNvCxnSpPr>
            <p:nvPr/>
          </p:nvCxnSpPr>
          <p:spPr>
            <a:xfrm>
              <a:off x="2318703" y="5158233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1ABA255E-1553-8449-83FD-C071B15715FB}"/>
                </a:ext>
              </a:extLst>
            </p:cNvPr>
            <p:cNvCxnSpPr>
              <a:cxnSpLocks/>
            </p:cNvCxnSpPr>
            <p:nvPr/>
          </p:nvCxnSpPr>
          <p:spPr>
            <a:xfrm>
              <a:off x="3542661" y="5167757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699FC799-EE28-9040-B684-7DA178728563}"/>
                </a:ext>
              </a:extLst>
            </p:cNvPr>
            <p:cNvCxnSpPr>
              <a:cxnSpLocks/>
            </p:cNvCxnSpPr>
            <p:nvPr/>
          </p:nvCxnSpPr>
          <p:spPr>
            <a:xfrm>
              <a:off x="6094774" y="5168776"/>
              <a:ext cx="59842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C9A62E39-1E8F-9149-88C2-5BD1BABA3BE0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15" y="5151747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1C23535B-B6D9-4142-AA45-EA2808C530D8}"/>
                </a:ext>
              </a:extLst>
            </p:cNvPr>
            <p:cNvCxnSpPr>
              <a:cxnSpLocks/>
            </p:cNvCxnSpPr>
            <p:nvPr/>
          </p:nvCxnSpPr>
          <p:spPr>
            <a:xfrm>
              <a:off x="4809641" y="5151747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E85666EF-E110-6A44-B3B8-FF0B85FA9032}"/>
                </a:ext>
              </a:extLst>
            </p:cNvPr>
            <p:cNvSpPr/>
            <p:nvPr/>
          </p:nvSpPr>
          <p:spPr>
            <a:xfrm>
              <a:off x="3496159" y="4654278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49923B3D-981A-E24F-8AF4-9C79D6A617E5}"/>
                </a:ext>
              </a:extLst>
            </p:cNvPr>
            <p:cNvGrpSpPr/>
            <p:nvPr/>
          </p:nvGrpSpPr>
          <p:grpSpPr>
            <a:xfrm>
              <a:off x="1026992" y="4943248"/>
              <a:ext cx="562940" cy="430887"/>
              <a:chOff x="1646200" y="3295869"/>
              <a:chExt cx="562940" cy="430887"/>
            </a:xfrm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CAF2CBE8-E719-424D-B7BE-12EC0356CA0E}"/>
                  </a:ext>
                </a:extLst>
              </p:cNvPr>
              <p:cNvSpPr/>
              <p:nvPr/>
            </p:nvSpPr>
            <p:spPr>
              <a:xfrm>
                <a:off x="1721742" y="3323771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D7272143-0D55-1741-8F7B-919A0541CCB2}"/>
                  </a:ext>
                </a:extLst>
              </p:cNvPr>
              <p:cNvSpPr txBox="1"/>
              <p:nvPr/>
            </p:nvSpPr>
            <p:spPr>
              <a:xfrm>
                <a:off x="1646200" y="3295869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FF0000"/>
                    </a:solidFill>
                  </a:rPr>
                  <a:t>50</a:t>
                </a: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1E9EAD33-9299-704C-95ED-F7D4AF287C23}"/>
                </a:ext>
              </a:extLst>
            </p:cNvPr>
            <p:cNvGrpSpPr/>
            <p:nvPr/>
          </p:nvGrpSpPr>
          <p:grpSpPr>
            <a:xfrm>
              <a:off x="2340530" y="4935990"/>
              <a:ext cx="562940" cy="430887"/>
              <a:chOff x="1646200" y="3295869"/>
              <a:chExt cx="562940" cy="430887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0DA5E8AC-3BBD-8147-B053-8221C44F8042}"/>
                  </a:ext>
                </a:extLst>
              </p:cNvPr>
              <p:cNvSpPr/>
              <p:nvPr/>
            </p:nvSpPr>
            <p:spPr>
              <a:xfrm>
                <a:off x="1721742" y="3323771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ADB2992D-D44B-AD49-AD93-804B2C640773}"/>
                  </a:ext>
                </a:extLst>
              </p:cNvPr>
              <p:cNvSpPr txBox="1"/>
              <p:nvPr/>
            </p:nvSpPr>
            <p:spPr>
              <a:xfrm>
                <a:off x="1646200" y="3295869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FF0000"/>
                    </a:solidFill>
                  </a:rPr>
                  <a:t>50</a:t>
                </a:r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CFA0A55-4AC6-C949-AF87-341DAC61D27E}"/>
                </a:ext>
              </a:extLst>
            </p:cNvPr>
            <p:cNvGrpSpPr/>
            <p:nvPr/>
          </p:nvGrpSpPr>
          <p:grpSpPr>
            <a:xfrm>
              <a:off x="3560630" y="4933846"/>
              <a:ext cx="562940" cy="430887"/>
              <a:chOff x="1646200" y="3295869"/>
              <a:chExt cx="562940" cy="430887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694A5A0-029D-504C-8752-A32C89D13EB2}"/>
                  </a:ext>
                </a:extLst>
              </p:cNvPr>
              <p:cNvSpPr/>
              <p:nvPr/>
            </p:nvSpPr>
            <p:spPr>
              <a:xfrm>
                <a:off x="1721742" y="3323771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9DDA0B0-0A6E-C947-B28B-FD613165FD95}"/>
                  </a:ext>
                </a:extLst>
              </p:cNvPr>
              <p:cNvSpPr txBox="1"/>
              <p:nvPr/>
            </p:nvSpPr>
            <p:spPr>
              <a:xfrm>
                <a:off x="1646200" y="3295869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FF0000"/>
                    </a:solidFill>
                  </a:rPr>
                  <a:t>40</a:t>
                </a: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F26DD93-A92B-1049-A6F7-9E252C367F48}"/>
                </a:ext>
              </a:extLst>
            </p:cNvPr>
            <p:cNvGrpSpPr/>
            <p:nvPr/>
          </p:nvGrpSpPr>
          <p:grpSpPr>
            <a:xfrm>
              <a:off x="4830172" y="4940353"/>
              <a:ext cx="562940" cy="430887"/>
              <a:chOff x="1646200" y="3295869"/>
              <a:chExt cx="562940" cy="430887"/>
            </a:xfrm>
          </p:grpSpPr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F4D0B5DC-0AF8-2A4E-8090-0CC95883DE47}"/>
                  </a:ext>
                </a:extLst>
              </p:cNvPr>
              <p:cNvSpPr/>
              <p:nvPr/>
            </p:nvSpPr>
            <p:spPr>
              <a:xfrm>
                <a:off x="1721742" y="3323771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6B1DA625-9353-5442-ABC3-CD883C6B86A2}"/>
                  </a:ext>
                </a:extLst>
              </p:cNvPr>
              <p:cNvSpPr txBox="1"/>
              <p:nvPr/>
            </p:nvSpPr>
            <p:spPr>
              <a:xfrm>
                <a:off x="1646200" y="3295869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FF0000"/>
                    </a:solidFill>
                  </a:rPr>
                  <a:t>40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3E2DABF1-A2C2-4944-AFA2-9E31DCDEAACB}"/>
                </a:ext>
              </a:extLst>
            </p:cNvPr>
            <p:cNvGrpSpPr/>
            <p:nvPr/>
          </p:nvGrpSpPr>
          <p:grpSpPr>
            <a:xfrm>
              <a:off x="4198845" y="4455785"/>
              <a:ext cx="562940" cy="430887"/>
              <a:chOff x="1646200" y="3295869"/>
              <a:chExt cx="562940" cy="430887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9E113367-8803-9945-B085-0B4F2F9DC597}"/>
                  </a:ext>
                </a:extLst>
              </p:cNvPr>
              <p:cNvSpPr/>
              <p:nvPr/>
            </p:nvSpPr>
            <p:spPr>
              <a:xfrm>
                <a:off x="1721742" y="3323771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679FFFCF-88E9-F543-A723-6E5DC56B8E69}"/>
                  </a:ext>
                </a:extLst>
              </p:cNvPr>
              <p:cNvSpPr txBox="1"/>
              <p:nvPr/>
            </p:nvSpPr>
            <p:spPr>
              <a:xfrm>
                <a:off x="1646200" y="3295869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FF0000"/>
                    </a:solidFill>
                  </a:rPr>
                  <a:t>10</a:t>
                </a:r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8EA61A7E-DC8F-4547-B11E-5185D830B6F2}"/>
                </a:ext>
              </a:extLst>
            </p:cNvPr>
            <p:cNvGrpSpPr/>
            <p:nvPr/>
          </p:nvGrpSpPr>
          <p:grpSpPr>
            <a:xfrm>
              <a:off x="6076023" y="4931338"/>
              <a:ext cx="562940" cy="430887"/>
              <a:chOff x="1646200" y="3295869"/>
              <a:chExt cx="562940" cy="430887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5396ADD6-3D97-3545-B2CD-759412400E44}"/>
                  </a:ext>
                </a:extLst>
              </p:cNvPr>
              <p:cNvSpPr/>
              <p:nvPr/>
            </p:nvSpPr>
            <p:spPr>
              <a:xfrm>
                <a:off x="1721742" y="3323771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90AB5C99-CC91-5641-8F47-39A22F683AF6}"/>
                  </a:ext>
                </a:extLst>
              </p:cNvPr>
              <p:cNvSpPr txBox="1"/>
              <p:nvPr/>
            </p:nvSpPr>
            <p:spPr>
              <a:xfrm>
                <a:off x="1646200" y="3295869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FF0000"/>
                    </a:solidFill>
                  </a:rPr>
                  <a:t>50</a:t>
                </a:r>
              </a:p>
            </p:txBody>
          </p:sp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A4733D28-8429-C745-A5BC-16A1A5256CAD}"/>
              </a:ext>
            </a:extLst>
          </p:cNvPr>
          <p:cNvGrpSpPr/>
          <p:nvPr/>
        </p:nvGrpSpPr>
        <p:grpSpPr>
          <a:xfrm>
            <a:off x="6805234" y="4199835"/>
            <a:ext cx="3918938" cy="2440412"/>
            <a:chOff x="8283506" y="3685998"/>
            <a:chExt cx="3918938" cy="2433873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C16B223C-3FFD-7849-89A9-5E2B0A178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3506" y="3685998"/>
              <a:ext cx="3918938" cy="2433873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01D49FE8-B019-7049-848F-5D351FB3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2468" y="3775199"/>
              <a:ext cx="2352310" cy="2274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4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Abstract</a:t>
            </a:r>
            <a:r>
              <a:rPr lang="en-US" dirty="0"/>
              <a:t> VNF chain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what tenant requires to allocate </a:t>
            </a:r>
            <a:br>
              <a:rPr lang="en-US" dirty="0"/>
            </a:br>
            <a:r>
              <a:rPr lang="en-US" dirty="0"/>
              <a:t>and operates 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Concrete</a:t>
            </a:r>
            <a:r>
              <a:rPr lang="en-US" dirty="0"/>
              <a:t> VNF chain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cloud provider’s implementation </a:t>
            </a:r>
            <a:br>
              <a:rPr lang="en-US" dirty="0"/>
            </a:br>
            <a:r>
              <a:rPr lang="en-US" dirty="0"/>
              <a:t>of the abstract chain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Chains abstraction </a:t>
            </a:r>
            <a:r>
              <a:rPr lang="en-US" dirty="0">
                <a:solidFill>
                  <a:srgbClr val="0432FF"/>
                </a:solidFill>
              </a:rPr>
              <a:t>advantages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facilitates high DC </a:t>
            </a:r>
            <a:r>
              <a:rPr lang="en-US" dirty="0">
                <a:solidFill>
                  <a:srgbClr val="0432FF"/>
                </a:solidFill>
              </a:rPr>
              <a:t>utilization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Chain Abstraction: </a:t>
            </a:r>
            <a:r>
              <a:rPr lang="en-US" sz="4000" dirty="0"/>
              <a:t>Abstract-Concrete VNF Chains</a:t>
            </a:r>
            <a:endParaRPr lang="en-US" sz="4000" dirty="0">
              <a:solidFill>
                <a:srgbClr val="0432FF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8028F91-1AA5-844D-8D72-8051BB121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632" y="2679862"/>
            <a:ext cx="5427824" cy="337097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6632F308-69D9-B34C-AF95-95FD0698E241}"/>
              </a:ext>
            </a:extLst>
          </p:cNvPr>
          <p:cNvSpPr txBox="1"/>
          <p:nvPr/>
        </p:nvSpPr>
        <p:spPr>
          <a:xfrm>
            <a:off x="7759198" y="5599428"/>
            <a:ext cx="262945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432FF"/>
                </a:solidFill>
              </a:rPr>
              <a:t>Concrete chains </a:t>
            </a:r>
            <a:r>
              <a:rPr lang="en-CA" sz="2400" dirty="0"/>
              <a:t>(for Cloud provider)</a:t>
            </a:r>
            <a:endParaRPr lang="en-CA" sz="2400" b="0" dirty="0">
              <a:effectLst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8A72A05-F538-B348-AD8E-7C470641F80E}"/>
              </a:ext>
            </a:extLst>
          </p:cNvPr>
          <p:cNvGrpSpPr/>
          <p:nvPr/>
        </p:nvGrpSpPr>
        <p:grpSpPr>
          <a:xfrm>
            <a:off x="6468935" y="2769626"/>
            <a:ext cx="4920293" cy="746575"/>
            <a:chOff x="596329" y="6858000"/>
            <a:chExt cx="4920293" cy="74657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DD3C32F-6A3B-7945-8C10-0D91A6C3625D}"/>
                </a:ext>
              </a:extLst>
            </p:cNvPr>
            <p:cNvGrpSpPr/>
            <p:nvPr/>
          </p:nvGrpSpPr>
          <p:grpSpPr>
            <a:xfrm>
              <a:off x="1127624" y="7189280"/>
              <a:ext cx="622318" cy="415295"/>
              <a:chOff x="2400300" y="6138653"/>
              <a:chExt cx="584143" cy="403345"/>
            </a:xfrm>
          </p:grpSpPr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945195BE-1B84-DB4A-A4CF-8D08779BCE9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D9F2FE5-688F-6F40-BCF5-137CAA0A43CB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8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NAT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80F939E-01D7-CE4D-AE11-91872E79B82D}"/>
                </a:ext>
              </a:extLst>
            </p:cNvPr>
            <p:cNvGrpSpPr/>
            <p:nvPr/>
          </p:nvGrpSpPr>
          <p:grpSpPr>
            <a:xfrm>
              <a:off x="2277590" y="7189280"/>
              <a:ext cx="535832" cy="415295"/>
              <a:chOff x="2400300" y="6138653"/>
              <a:chExt cx="502962" cy="403345"/>
            </a:xfrm>
          </p:grpSpPr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41D6F8C7-6726-E548-93BC-C4C352AA2A9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E9E8FFF-D2F4-474E-A55C-3DA1E456F042}"/>
                  </a:ext>
                </a:extLst>
              </p:cNvPr>
              <p:cNvSpPr txBox="1"/>
              <p:nvPr/>
            </p:nvSpPr>
            <p:spPr>
              <a:xfrm>
                <a:off x="2404915" y="6153401"/>
                <a:ext cx="498347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FW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BF6EFAA-768C-6549-A6DD-D43CF39FE2E8}"/>
                </a:ext>
              </a:extLst>
            </p:cNvPr>
            <p:cNvGrpSpPr/>
            <p:nvPr/>
          </p:nvGrpSpPr>
          <p:grpSpPr>
            <a:xfrm>
              <a:off x="3356735" y="7189280"/>
              <a:ext cx="545256" cy="415295"/>
              <a:chOff x="2400300" y="6138653"/>
              <a:chExt cx="511809" cy="403345"/>
            </a:xfrm>
          </p:grpSpPr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DF029D79-D551-094E-B93A-C05C8D806FCF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74949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E79DFEA-8A77-5C4B-AA77-C3ED4458B247}"/>
                  </a:ext>
                </a:extLst>
              </p:cNvPr>
              <p:cNvSpPr txBox="1"/>
              <p:nvPr/>
            </p:nvSpPr>
            <p:spPr>
              <a:xfrm>
                <a:off x="2419780" y="6153401"/>
                <a:ext cx="492329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IDS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AA3CDEC-27FC-4F4B-8659-9B4983A98EB3}"/>
                </a:ext>
              </a:extLst>
            </p:cNvPr>
            <p:cNvGrpSpPr/>
            <p:nvPr/>
          </p:nvGrpSpPr>
          <p:grpSpPr>
            <a:xfrm>
              <a:off x="4382251" y="7189280"/>
              <a:ext cx="633767" cy="415295"/>
              <a:chOff x="2392216" y="6138653"/>
              <a:chExt cx="594889" cy="403345"/>
            </a:xfrm>
          </p:grpSpPr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AC63C21A-78A2-0A40-9909-275DB8269586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4316126-A14A-A940-A9CC-9762F66F2C90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8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VPN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05A247E-7EB0-7746-866D-9331DDCA861D}"/>
                </a:ext>
              </a:extLst>
            </p:cNvPr>
            <p:cNvGrpSpPr/>
            <p:nvPr/>
          </p:nvGrpSpPr>
          <p:grpSpPr>
            <a:xfrm>
              <a:off x="1734929" y="7249415"/>
              <a:ext cx="547444" cy="259507"/>
              <a:chOff x="2384012" y="2790108"/>
              <a:chExt cx="619222" cy="328613"/>
            </a:xfrm>
          </p:grpSpPr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13C17538-4C04-134A-A640-7537CBED09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5EA6E39-0ECE-AD4C-9794-C2C09C023AB5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06A73AA-FA7F-BE4C-A341-4B09CF812FC8}"/>
                </a:ext>
              </a:extLst>
            </p:cNvPr>
            <p:cNvGrpSpPr/>
            <p:nvPr/>
          </p:nvGrpSpPr>
          <p:grpSpPr>
            <a:xfrm>
              <a:off x="2817010" y="7245653"/>
              <a:ext cx="547444" cy="259507"/>
              <a:chOff x="2384012" y="2775820"/>
              <a:chExt cx="619222" cy="328613"/>
            </a:xfrm>
          </p:grpSpPr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02C3D364-23F6-D84C-BE14-87DDC01EA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60B908A0-5321-D443-B67E-E3F71E91A2ED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D46EAA7-508D-F34E-A1F6-F349E4EF5E6F}"/>
                </a:ext>
              </a:extLst>
            </p:cNvPr>
            <p:cNvGrpSpPr/>
            <p:nvPr/>
          </p:nvGrpSpPr>
          <p:grpSpPr>
            <a:xfrm>
              <a:off x="4987562" y="7244293"/>
              <a:ext cx="529060" cy="259507"/>
              <a:chOff x="2292052" y="2790108"/>
              <a:chExt cx="598428" cy="328613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40EA5F12-AE57-DD41-AC1F-5C8CC8430C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3DC0F1E-6B3D-6D45-895F-E87870B7E25F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534432C-F5C0-AA40-BCBF-B3D688D85516}"/>
                </a:ext>
              </a:extLst>
            </p:cNvPr>
            <p:cNvGrpSpPr/>
            <p:nvPr/>
          </p:nvGrpSpPr>
          <p:grpSpPr>
            <a:xfrm>
              <a:off x="596329" y="7233010"/>
              <a:ext cx="547444" cy="259507"/>
              <a:chOff x="2384012" y="2775820"/>
              <a:chExt cx="619222" cy="328613"/>
            </a:xfrm>
          </p:grpSpPr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D7EE3AA1-50B7-DA45-A1C0-DCF3C522B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5CBE39-03D9-9848-BF9C-C46939E21825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302E724-9751-6E4C-B376-58CA8D909BF2}"/>
                </a:ext>
              </a:extLst>
            </p:cNvPr>
            <p:cNvGrpSpPr/>
            <p:nvPr/>
          </p:nvGrpSpPr>
          <p:grpSpPr>
            <a:xfrm>
              <a:off x="3864986" y="7244293"/>
              <a:ext cx="547444" cy="259507"/>
              <a:chOff x="2384012" y="2790108"/>
              <a:chExt cx="619222" cy="328613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1E37BBF6-7AD6-CE4C-BEFA-80C8652B3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30AC442-2E9E-2643-84F3-C6F85BAF1016}"/>
                  </a:ext>
                </a:extLst>
              </p:cNvPr>
              <p:cNvSpPr/>
              <p:nvPr/>
            </p:nvSpPr>
            <p:spPr>
              <a:xfrm>
                <a:off x="2469213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041709F-05FC-8B49-82FC-3A44CCDEFAD9}"/>
                </a:ext>
              </a:extLst>
            </p:cNvPr>
            <p:cNvGrpSpPr/>
            <p:nvPr/>
          </p:nvGrpSpPr>
          <p:grpSpPr>
            <a:xfrm>
              <a:off x="2775898" y="6858000"/>
              <a:ext cx="1740152" cy="347511"/>
              <a:chOff x="3860986" y="1880897"/>
              <a:chExt cx="1968313" cy="440053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3774B74E-3E48-384C-B3E9-C389BAEA0A18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98D6C9E-1646-BA40-A812-AB63FA8A3954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667BE29D-F070-AB4B-A9F0-60D6E321AB81}"/>
              </a:ext>
            </a:extLst>
          </p:cNvPr>
          <p:cNvSpPr txBox="1"/>
          <p:nvPr/>
        </p:nvSpPr>
        <p:spPr>
          <a:xfrm>
            <a:off x="6964672" y="2277601"/>
            <a:ext cx="3711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432FF"/>
                </a:solidFill>
              </a:rPr>
              <a:t>Abstract chain </a:t>
            </a:r>
            <a:r>
              <a:rPr lang="en-CA" sz="2400" dirty="0"/>
              <a:t>(for Tenants)</a:t>
            </a:r>
            <a:endParaRPr lang="en-CA" sz="2400" b="0" dirty="0"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B6A791-E2AE-7E46-AA4C-1B95BE33657D}"/>
              </a:ext>
            </a:extLst>
          </p:cNvPr>
          <p:cNvGrpSpPr/>
          <p:nvPr/>
        </p:nvGrpSpPr>
        <p:grpSpPr>
          <a:xfrm>
            <a:off x="6469002" y="2758511"/>
            <a:ext cx="4920293" cy="700802"/>
            <a:chOff x="3375884" y="7064388"/>
            <a:chExt cx="4920293" cy="7008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EE15348-0E3E-B348-BED0-02C698A47AE0}"/>
                </a:ext>
              </a:extLst>
            </p:cNvPr>
            <p:cNvGrpSpPr/>
            <p:nvPr/>
          </p:nvGrpSpPr>
          <p:grpSpPr>
            <a:xfrm>
              <a:off x="3907179" y="7395671"/>
              <a:ext cx="622318" cy="369519"/>
              <a:chOff x="2400300" y="6138653"/>
              <a:chExt cx="584143" cy="358886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2540C93B-7A19-CA4E-B88E-67F4E31809EF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B0E2BC8-49D8-484A-8260-299521761F45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0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NAT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F06297-0C49-8147-95D9-0A45A52B9198}"/>
                </a:ext>
              </a:extLst>
            </p:cNvPr>
            <p:cNvGrpSpPr/>
            <p:nvPr/>
          </p:nvGrpSpPr>
          <p:grpSpPr>
            <a:xfrm>
              <a:off x="5057145" y="7395671"/>
              <a:ext cx="523574" cy="369519"/>
              <a:chOff x="2400300" y="6138653"/>
              <a:chExt cx="491456" cy="35888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0DB010F-01E6-744B-8D8B-4BB2A334BA55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FD9487-52EF-F242-9209-4FAB6B06739E}"/>
                  </a:ext>
                </a:extLst>
              </p:cNvPr>
              <p:cNvSpPr txBox="1"/>
              <p:nvPr/>
            </p:nvSpPr>
            <p:spPr>
              <a:xfrm>
                <a:off x="2433799" y="6153401"/>
                <a:ext cx="440580" cy="306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FW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70E631-47C0-1E4A-960B-5D5381FFC260}"/>
                </a:ext>
              </a:extLst>
            </p:cNvPr>
            <p:cNvGrpSpPr/>
            <p:nvPr/>
          </p:nvGrpSpPr>
          <p:grpSpPr>
            <a:xfrm>
              <a:off x="6136289" y="7395671"/>
              <a:ext cx="514856" cy="369519"/>
              <a:chOff x="2400300" y="6138653"/>
              <a:chExt cx="483274" cy="358886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58CEC6EF-7ADE-5E4E-84B7-E9829DFFB01B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74949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8D5C1A-6735-7341-BC7E-20214AA3C774}"/>
                  </a:ext>
                </a:extLst>
              </p:cNvPr>
              <p:cNvSpPr txBox="1"/>
              <p:nvPr/>
            </p:nvSpPr>
            <p:spPr>
              <a:xfrm>
                <a:off x="2448314" y="6153401"/>
                <a:ext cx="435260" cy="306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IDS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BD77AB1-DCC3-5F46-A1B6-B887C7514B63}"/>
                </a:ext>
              </a:extLst>
            </p:cNvPr>
            <p:cNvGrpSpPr/>
            <p:nvPr/>
          </p:nvGrpSpPr>
          <p:grpSpPr>
            <a:xfrm>
              <a:off x="7161806" y="7395671"/>
              <a:ext cx="633767" cy="369519"/>
              <a:chOff x="2392216" y="6138653"/>
              <a:chExt cx="594889" cy="358886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1043AC02-8CA8-5946-99C8-0C94B88BE5C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F413182-3798-EF41-B4FA-2AB651709353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0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VPN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EFACAC-774E-9E4A-AF86-048D9D0AF904}"/>
                </a:ext>
              </a:extLst>
            </p:cNvPr>
            <p:cNvGrpSpPr/>
            <p:nvPr/>
          </p:nvGrpSpPr>
          <p:grpSpPr>
            <a:xfrm>
              <a:off x="4514484" y="7455803"/>
              <a:ext cx="547444" cy="259507"/>
              <a:chOff x="2384012" y="2790108"/>
              <a:chExt cx="619222" cy="328613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93B8D1B-201A-E940-B77F-7C125B678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7E1FD81-1B7A-4943-B84C-9E2942CC16C2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5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220170B-CF75-5B4B-9A9B-4D113E735333}"/>
                </a:ext>
              </a:extLst>
            </p:cNvPr>
            <p:cNvGrpSpPr/>
            <p:nvPr/>
          </p:nvGrpSpPr>
          <p:grpSpPr>
            <a:xfrm>
              <a:off x="5596565" y="7452041"/>
              <a:ext cx="547444" cy="259507"/>
              <a:chOff x="2384012" y="2775820"/>
              <a:chExt cx="619222" cy="328613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22F84DC-7725-8E44-AC71-EF82DF421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A38DB60-ED38-AE44-8B12-3C7A3FF4D304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4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7E21D8B-01E5-FF46-ABDC-DF32A7E05D04}"/>
                </a:ext>
              </a:extLst>
            </p:cNvPr>
            <p:cNvGrpSpPr/>
            <p:nvPr/>
          </p:nvGrpSpPr>
          <p:grpSpPr>
            <a:xfrm>
              <a:off x="7767117" y="7450681"/>
              <a:ext cx="529060" cy="259507"/>
              <a:chOff x="2292052" y="2790108"/>
              <a:chExt cx="598428" cy="328613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467FF8D-BF69-BA40-B5DD-165F41360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FCF60D1-FA03-8246-B1C0-D08D1B069E1F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5C0DDA8-F065-8542-8001-D3BB3BCDEA30}"/>
                </a:ext>
              </a:extLst>
            </p:cNvPr>
            <p:cNvGrpSpPr/>
            <p:nvPr/>
          </p:nvGrpSpPr>
          <p:grpSpPr>
            <a:xfrm>
              <a:off x="3375884" y="7439398"/>
              <a:ext cx="547444" cy="259507"/>
              <a:chOff x="2384012" y="2775820"/>
              <a:chExt cx="619222" cy="328613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DC27007-2FDC-954C-B3A1-9B63B944A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7B57A45-27F4-0A47-8370-FD9C7F5384AC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5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E3BFFE6-A31C-B644-BEB5-51824B1732BB}"/>
                </a:ext>
              </a:extLst>
            </p:cNvPr>
            <p:cNvGrpSpPr/>
            <p:nvPr/>
          </p:nvGrpSpPr>
          <p:grpSpPr>
            <a:xfrm>
              <a:off x="6644541" y="7450681"/>
              <a:ext cx="547444" cy="259507"/>
              <a:chOff x="2384012" y="2790108"/>
              <a:chExt cx="619222" cy="328613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9F1414D-3531-AA42-9031-1E9C7D8BC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450C6F4-6394-F649-8215-D7ECC9E04C65}"/>
                  </a:ext>
                </a:extLst>
              </p:cNvPr>
              <p:cNvSpPr/>
              <p:nvPr/>
            </p:nvSpPr>
            <p:spPr>
              <a:xfrm>
                <a:off x="2469213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4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55F110C-7A97-D842-B8DA-9940E4E11A0F}"/>
                </a:ext>
              </a:extLst>
            </p:cNvPr>
            <p:cNvGrpSpPr/>
            <p:nvPr/>
          </p:nvGrpSpPr>
          <p:grpSpPr>
            <a:xfrm>
              <a:off x="5555453" y="7064388"/>
              <a:ext cx="1740152" cy="347511"/>
              <a:chOff x="3860986" y="1880897"/>
              <a:chExt cx="1968313" cy="440053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35491B5E-A871-1E46-9F37-077C278634ED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B050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A47686D-F85C-0848-AF48-2065A02B9921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AA9D355-FB97-EB4A-92D0-69916876C197}"/>
              </a:ext>
            </a:extLst>
          </p:cNvPr>
          <p:cNvGrpSpPr/>
          <p:nvPr/>
        </p:nvGrpSpPr>
        <p:grpSpPr>
          <a:xfrm>
            <a:off x="5729348" y="1373914"/>
            <a:ext cx="5662387" cy="945000"/>
            <a:chOff x="5779406" y="1601640"/>
            <a:chExt cx="5662387" cy="945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4B489D-9053-A946-BE8E-DC42C9069391}"/>
                </a:ext>
              </a:extLst>
            </p:cNvPr>
            <p:cNvGrpSpPr/>
            <p:nvPr/>
          </p:nvGrpSpPr>
          <p:grpSpPr>
            <a:xfrm>
              <a:off x="6380362" y="2065746"/>
              <a:ext cx="703913" cy="480894"/>
              <a:chOff x="2400300" y="6138653"/>
              <a:chExt cx="584143" cy="36883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7267F820-9131-3249-9A35-C73F15B1CE1A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81F5FE-2240-384C-B598-AA27FED6D66C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016C1A-6630-7C4B-BD10-D414FB260F2D}"/>
                </a:ext>
              </a:extLst>
            </p:cNvPr>
            <p:cNvGrpSpPr/>
            <p:nvPr/>
          </p:nvGrpSpPr>
          <p:grpSpPr>
            <a:xfrm>
              <a:off x="7681104" y="2065746"/>
              <a:ext cx="605748" cy="480894"/>
              <a:chOff x="2400300" y="6138653"/>
              <a:chExt cx="502680" cy="368835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6C8B3FFE-8F97-4C46-8052-641E5AECA709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2D2516-6B24-CD49-B925-400BAE9D7722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FA7D22-91AB-FB46-9410-B3BD01666945}"/>
                </a:ext>
              </a:extLst>
            </p:cNvPr>
            <p:cNvGrpSpPr/>
            <p:nvPr/>
          </p:nvGrpSpPr>
          <p:grpSpPr>
            <a:xfrm>
              <a:off x="8901742" y="2065746"/>
              <a:ext cx="661557" cy="480894"/>
              <a:chOff x="2400300" y="6138653"/>
              <a:chExt cx="548994" cy="368835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ACC2B77A-0703-C548-B0F2-42E4D6CDDBD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1A578A-52EB-CD4C-A3B9-3358A9EBDEFE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5C02C-47A7-7347-9C3C-0528DB3D67EB}"/>
                </a:ext>
              </a:extLst>
            </p:cNvPr>
            <p:cNvGrpSpPr/>
            <p:nvPr/>
          </p:nvGrpSpPr>
          <p:grpSpPr>
            <a:xfrm>
              <a:off x="10174850" y="2065746"/>
              <a:ext cx="716863" cy="480894"/>
              <a:chOff x="2392216" y="6138653"/>
              <a:chExt cx="594889" cy="368835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EE4815C0-448D-CB4C-9749-97FDFB69C81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10FC39-EF73-A742-A01E-D1688766E7E5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0A2E67F-F6B1-7849-A6E5-75AD5605A3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7294" y="2298121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CE3FAA3-E1D5-944D-A3DF-BBF322D3A2AC}"/>
                </a:ext>
              </a:extLst>
            </p:cNvPr>
            <p:cNvCxnSpPr>
              <a:cxnSpLocks/>
            </p:cNvCxnSpPr>
            <p:nvPr/>
          </p:nvCxnSpPr>
          <p:spPr>
            <a:xfrm>
              <a:off x="8291252" y="230764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6B4C556-AE93-964E-ACC6-2E46C72B8B0F}"/>
                </a:ext>
              </a:extLst>
            </p:cNvPr>
            <p:cNvCxnSpPr>
              <a:cxnSpLocks/>
            </p:cNvCxnSpPr>
            <p:nvPr/>
          </p:nvCxnSpPr>
          <p:spPr>
            <a:xfrm>
              <a:off x="10843365" y="2308664"/>
              <a:ext cx="59842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E9136C-D9D3-7C4F-907E-99AC21665B4D}"/>
                </a:ext>
              </a:extLst>
            </p:cNvPr>
            <p:cNvCxnSpPr>
              <a:cxnSpLocks/>
            </p:cNvCxnSpPr>
            <p:nvPr/>
          </p:nvCxnSpPr>
          <p:spPr>
            <a:xfrm>
              <a:off x="5779406" y="229163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765FD9-D336-0845-AF7F-70128C3CBEDE}"/>
                </a:ext>
              </a:extLst>
            </p:cNvPr>
            <p:cNvCxnSpPr>
              <a:cxnSpLocks/>
            </p:cNvCxnSpPr>
            <p:nvPr/>
          </p:nvCxnSpPr>
          <p:spPr>
            <a:xfrm>
              <a:off x="9573998" y="229163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50ED1A0-6F7E-874D-BE10-57FE1983EF5A}"/>
                </a:ext>
              </a:extLst>
            </p:cNvPr>
            <p:cNvSpPr/>
            <p:nvPr/>
          </p:nvSpPr>
          <p:spPr>
            <a:xfrm>
              <a:off x="8244750" y="1794166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C5017D7-3B4F-9241-ADEB-F9BBD4EF6766}"/>
                </a:ext>
              </a:extLst>
            </p:cNvPr>
            <p:cNvGrpSpPr/>
            <p:nvPr/>
          </p:nvGrpSpPr>
          <p:grpSpPr>
            <a:xfrm>
              <a:off x="5788825" y="2070465"/>
              <a:ext cx="562940" cy="430887"/>
              <a:chOff x="3901991" y="-615615"/>
              <a:chExt cx="562940" cy="43088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D407639-8977-3542-BB37-57CEA4D1CB48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8922EC1-AB0E-9547-A868-82D0477104C9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5B99787-8261-FC42-A4BC-CD1FF965AF4D}"/>
                </a:ext>
              </a:extLst>
            </p:cNvPr>
            <p:cNvGrpSpPr/>
            <p:nvPr/>
          </p:nvGrpSpPr>
          <p:grpSpPr>
            <a:xfrm>
              <a:off x="7089813" y="2065056"/>
              <a:ext cx="562940" cy="430887"/>
              <a:chOff x="3901991" y="-615615"/>
              <a:chExt cx="562940" cy="430887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3B2E26F1-F2AB-E440-BBFB-F680B18AEB61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1C5DCF63-AED6-4946-BC12-20397EDDCF46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EEC1926-B8CB-5743-B9ED-5F70FBEDB3EC}"/>
                </a:ext>
              </a:extLst>
            </p:cNvPr>
            <p:cNvGrpSpPr/>
            <p:nvPr/>
          </p:nvGrpSpPr>
          <p:grpSpPr>
            <a:xfrm>
              <a:off x="8301494" y="2072199"/>
              <a:ext cx="562940" cy="430887"/>
              <a:chOff x="3901991" y="-615615"/>
              <a:chExt cx="562940" cy="430887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C89C551-1AC4-0A40-A36F-487EBEE7F695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AB68E5F-8676-964B-AA8F-4CB0F4AFEF14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40</a:t>
                </a: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82D6C7E-F175-5241-9C51-ED770D097B14}"/>
                </a:ext>
              </a:extLst>
            </p:cNvPr>
            <p:cNvGrpSpPr/>
            <p:nvPr/>
          </p:nvGrpSpPr>
          <p:grpSpPr>
            <a:xfrm>
              <a:off x="9587495" y="2065055"/>
              <a:ext cx="562940" cy="430887"/>
              <a:chOff x="3901991" y="-615615"/>
              <a:chExt cx="562940" cy="430887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08DBB66-C515-354B-AC96-E8142D22EC9A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BB0A6FF7-AFC9-0445-9EC8-2EE85BEE6817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40</a:t>
                </a: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F04D336-53B4-0842-84B0-9DB749E107B6}"/>
                </a:ext>
              </a:extLst>
            </p:cNvPr>
            <p:cNvGrpSpPr/>
            <p:nvPr/>
          </p:nvGrpSpPr>
          <p:grpSpPr>
            <a:xfrm>
              <a:off x="10841287" y="2072199"/>
              <a:ext cx="562940" cy="430887"/>
              <a:chOff x="3901991" y="-615615"/>
              <a:chExt cx="562940" cy="430887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3C3DA737-DA72-EF45-9321-2AFC2597B064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D63468C-9762-BC40-BE9D-BC60C532C5E7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20492951-DDB1-D64D-AC81-1DA75A287979}"/>
                </a:ext>
              </a:extLst>
            </p:cNvPr>
            <p:cNvGrpSpPr/>
            <p:nvPr/>
          </p:nvGrpSpPr>
          <p:grpSpPr>
            <a:xfrm>
              <a:off x="8932835" y="1601640"/>
              <a:ext cx="562940" cy="430887"/>
              <a:chOff x="3901991" y="-615615"/>
              <a:chExt cx="562940" cy="430887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324A24D5-99BE-2542-9AFE-0C06B7A32F42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2B4FD90-F8B2-154C-B1B9-A07B4A689CFB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10</a:t>
                </a: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8C81DCC-C128-E94B-9963-B589BF7CEA5F}"/>
              </a:ext>
            </a:extLst>
          </p:cNvPr>
          <p:cNvSpPr txBox="1"/>
          <p:nvPr/>
        </p:nvSpPr>
        <p:spPr>
          <a:xfrm rot="5400000">
            <a:off x="8464814" y="467337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13</a:t>
            </a:fld>
            <a:endParaRPr lang="en-US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06AADF3-8DFE-4C4D-97DB-391E20306853}"/>
              </a:ext>
            </a:extLst>
          </p:cNvPr>
          <p:cNvGrpSpPr/>
          <p:nvPr/>
        </p:nvGrpSpPr>
        <p:grpSpPr>
          <a:xfrm>
            <a:off x="5718045" y="1373562"/>
            <a:ext cx="5662387" cy="945000"/>
            <a:chOff x="5779406" y="1601640"/>
            <a:chExt cx="5662387" cy="945000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56D41CC-C9F7-9D4D-ADAE-46CA719C671F}"/>
                </a:ext>
              </a:extLst>
            </p:cNvPr>
            <p:cNvGrpSpPr/>
            <p:nvPr/>
          </p:nvGrpSpPr>
          <p:grpSpPr>
            <a:xfrm>
              <a:off x="6380362" y="2065746"/>
              <a:ext cx="703913" cy="480894"/>
              <a:chOff x="2400300" y="6138653"/>
              <a:chExt cx="584143" cy="368835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F215A5D7-C639-3447-8C1E-AE5D8DF19C6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BB973A38-0001-2748-AF76-11CF81157CBF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1BD1544C-88D5-BE4C-8C62-3AA844A66CA3}"/>
                </a:ext>
              </a:extLst>
            </p:cNvPr>
            <p:cNvGrpSpPr/>
            <p:nvPr/>
          </p:nvGrpSpPr>
          <p:grpSpPr>
            <a:xfrm>
              <a:off x="7681104" y="2065746"/>
              <a:ext cx="605748" cy="480894"/>
              <a:chOff x="2400300" y="6138653"/>
              <a:chExt cx="502680" cy="368835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1B9EDC6B-1835-A544-9FBB-FBE7A2DA58D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B32A49A9-3F82-744A-B849-50822B7604B3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2C7BEB4F-2A43-5B4A-8F26-E3A28D408341}"/>
                </a:ext>
              </a:extLst>
            </p:cNvPr>
            <p:cNvGrpSpPr/>
            <p:nvPr/>
          </p:nvGrpSpPr>
          <p:grpSpPr>
            <a:xfrm>
              <a:off x="8901742" y="2065746"/>
              <a:ext cx="661557" cy="480894"/>
              <a:chOff x="2400300" y="6138653"/>
              <a:chExt cx="548994" cy="368835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15F8FE04-24BC-7749-BED2-A4C6017A02B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337F966F-7E30-1547-BFB2-8A3A33382112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3E814DF4-08F8-3540-B2A2-574ABB042EC8}"/>
                </a:ext>
              </a:extLst>
            </p:cNvPr>
            <p:cNvGrpSpPr/>
            <p:nvPr/>
          </p:nvGrpSpPr>
          <p:grpSpPr>
            <a:xfrm>
              <a:off x="10174850" y="2065746"/>
              <a:ext cx="716863" cy="480894"/>
              <a:chOff x="2392216" y="6138653"/>
              <a:chExt cx="594889" cy="368835"/>
            </a:xfrm>
          </p:grpSpPr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9F91F4F7-FF0F-1541-8A24-8824AC1F3C6A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7BB9DB0E-5F60-0D40-9775-F9387A491F95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3DF530F1-3913-4E4A-B572-82407EA718FD}"/>
                </a:ext>
              </a:extLst>
            </p:cNvPr>
            <p:cNvCxnSpPr>
              <a:cxnSpLocks/>
            </p:cNvCxnSpPr>
            <p:nvPr/>
          </p:nvCxnSpPr>
          <p:spPr>
            <a:xfrm>
              <a:off x="7067294" y="2298121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A7C1DF11-2566-CD45-B5FE-7B3B7601BE52}"/>
                </a:ext>
              </a:extLst>
            </p:cNvPr>
            <p:cNvCxnSpPr>
              <a:cxnSpLocks/>
            </p:cNvCxnSpPr>
            <p:nvPr/>
          </p:nvCxnSpPr>
          <p:spPr>
            <a:xfrm>
              <a:off x="8291252" y="230764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ED14F604-5140-BD4F-9E75-7BCC8B16F0DC}"/>
                </a:ext>
              </a:extLst>
            </p:cNvPr>
            <p:cNvCxnSpPr>
              <a:cxnSpLocks/>
            </p:cNvCxnSpPr>
            <p:nvPr/>
          </p:nvCxnSpPr>
          <p:spPr>
            <a:xfrm>
              <a:off x="10843365" y="2308664"/>
              <a:ext cx="59842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BFE4360-E261-904A-A0CB-5D294BA9C487}"/>
                </a:ext>
              </a:extLst>
            </p:cNvPr>
            <p:cNvCxnSpPr>
              <a:cxnSpLocks/>
            </p:cNvCxnSpPr>
            <p:nvPr/>
          </p:nvCxnSpPr>
          <p:spPr>
            <a:xfrm>
              <a:off x="5779406" y="229163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71C74CDB-88EC-AA43-A658-60BE3C391783}"/>
                </a:ext>
              </a:extLst>
            </p:cNvPr>
            <p:cNvCxnSpPr>
              <a:cxnSpLocks/>
            </p:cNvCxnSpPr>
            <p:nvPr/>
          </p:nvCxnSpPr>
          <p:spPr>
            <a:xfrm>
              <a:off x="9573998" y="229163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19A4C032-3C93-A048-B8EF-8578DB760E8F}"/>
                </a:ext>
              </a:extLst>
            </p:cNvPr>
            <p:cNvSpPr/>
            <p:nvPr/>
          </p:nvSpPr>
          <p:spPr>
            <a:xfrm>
              <a:off x="8244750" y="1794166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F88967C-3275-6E46-BF71-B5F7437544EA}"/>
                </a:ext>
              </a:extLst>
            </p:cNvPr>
            <p:cNvGrpSpPr/>
            <p:nvPr/>
          </p:nvGrpSpPr>
          <p:grpSpPr>
            <a:xfrm>
              <a:off x="5788825" y="2070465"/>
              <a:ext cx="562940" cy="430887"/>
              <a:chOff x="3901991" y="-615615"/>
              <a:chExt cx="562940" cy="430887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AA369BB-6A54-374E-893C-589FEC85385E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1B5EEFFF-4F44-F04C-A2E2-38825B563FFB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2E2E8DA-51CC-3B4A-9A30-07539494A471}"/>
                </a:ext>
              </a:extLst>
            </p:cNvPr>
            <p:cNvGrpSpPr/>
            <p:nvPr/>
          </p:nvGrpSpPr>
          <p:grpSpPr>
            <a:xfrm>
              <a:off x="7089813" y="2065056"/>
              <a:ext cx="562940" cy="430887"/>
              <a:chOff x="3901991" y="-615615"/>
              <a:chExt cx="562940" cy="430887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849530A6-A7CC-964A-9FDD-0CB7F7199E5F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1EA615B9-5EB0-774F-91DB-00A1C2D1107A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2FD1D08-0957-6543-AF62-A3C503CFBF49}"/>
                </a:ext>
              </a:extLst>
            </p:cNvPr>
            <p:cNvGrpSpPr/>
            <p:nvPr/>
          </p:nvGrpSpPr>
          <p:grpSpPr>
            <a:xfrm>
              <a:off x="8301494" y="2072199"/>
              <a:ext cx="562940" cy="430887"/>
              <a:chOff x="3901991" y="-615615"/>
              <a:chExt cx="562940" cy="430887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6B3FB1E0-BA81-7448-8389-285301E5F7AE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01AD9672-C423-B844-B817-4FFDBE6EC324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40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3A58DDB-FE32-BD4E-BD37-258E5193E190}"/>
                </a:ext>
              </a:extLst>
            </p:cNvPr>
            <p:cNvGrpSpPr/>
            <p:nvPr/>
          </p:nvGrpSpPr>
          <p:grpSpPr>
            <a:xfrm>
              <a:off x="9587495" y="2065055"/>
              <a:ext cx="562940" cy="430887"/>
              <a:chOff x="3901991" y="-615615"/>
              <a:chExt cx="562940" cy="430887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29EFEB0-F0AE-AB44-B92A-90EE3C83A54A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056D89D1-D168-4547-B6A0-4452FA3DF3A4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40</a:t>
                </a:r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A61472FE-652C-FD40-BE88-329EDD4FD84E}"/>
                </a:ext>
              </a:extLst>
            </p:cNvPr>
            <p:cNvGrpSpPr/>
            <p:nvPr/>
          </p:nvGrpSpPr>
          <p:grpSpPr>
            <a:xfrm>
              <a:off x="10841287" y="2072199"/>
              <a:ext cx="562940" cy="430887"/>
              <a:chOff x="3901991" y="-615615"/>
              <a:chExt cx="562940" cy="430887"/>
            </a:xfrm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0F4E4B3-9A9B-D64E-9DB9-353A0CCF4689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1A54858-A23C-F943-8E0F-EA6F7E24B9F2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A123E1BD-6CC6-8F44-980B-ABD2A6A57781}"/>
                </a:ext>
              </a:extLst>
            </p:cNvPr>
            <p:cNvGrpSpPr/>
            <p:nvPr/>
          </p:nvGrpSpPr>
          <p:grpSpPr>
            <a:xfrm>
              <a:off x="8932835" y="1601640"/>
              <a:ext cx="562940" cy="430887"/>
              <a:chOff x="3901991" y="-615615"/>
              <a:chExt cx="562940" cy="430887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B91A434-2310-EA40-A694-27860C6BBFB0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22A1AEF-7110-3848-A45B-251580C69ABE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C8E01F-7A1E-EF4B-BEB4-6B01B0A5051F}"/>
              </a:ext>
            </a:extLst>
          </p:cNvPr>
          <p:cNvGrpSpPr/>
          <p:nvPr/>
        </p:nvGrpSpPr>
        <p:grpSpPr>
          <a:xfrm>
            <a:off x="11387960" y="4445872"/>
            <a:ext cx="793995" cy="1163803"/>
            <a:chOff x="5212192" y="6499625"/>
            <a:chExt cx="793995" cy="1163803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0B130109-9B32-3F4D-BD07-C0C715CA98E7}"/>
                </a:ext>
              </a:extLst>
            </p:cNvPr>
            <p:cNvSpPr/>
            <p:nvPr/>
          </p:nvSpPr>
          <p:spPr>
            <a:xfrm flipH="1">
              <a:off x="5212192" y="6499625"/>
              <a:ext cx="260830" cy="1163803"/>
            </a:xfrm>
            <a:prstGeom prst="leftBrace">
              <a:avLst/>
            </a:prstGeom>
            <a:ln w="254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6B4FD42-7D02-BF44-AC8B-D4E4B87252C6}"/>
                </a:ext>
              </a:extLst>
            </p:cNvPr>
            <p:cNvSpPr txBox="1"/>
            <p:nvPr/>
          </p:nvSpPr>
          <p:spPr>
            <a:xfrm>
              <a:off x="5356650" y="6824012"/>
              <a:ext cx="649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10×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73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18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-3.33333E-6 L -0.01081 0.3141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56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-7.40741E-7 L -0.01263 0.186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93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2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A716AE4-9756-AD47-A1A1-21B4DC87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Our </a:t>
            </a:r>
            <a:r>
              <a:rPr lang="en-US" sz="4000" dirty="0">
                <a:solidFill>
                  <a:srgbClr val="0432FF"/>
                </a:solidFill>
              </a:rPr>
              <a:t>contributions</a:t>
            </a:r>
            <a:r>
              <a:rPr lang="en-US" sz="4000" dirty="0"/>
              <a:t>: API and algorithm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55FF-5E03-C941-B1F5-7C565CBA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14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28E27F-AD68-1C40-8CBE-EC7EB9208878}"/>
              </a:ext>
            </a:extLst>
          </p:cNvPr>
          <p:cNvSpPr txBox="1"/>
          <p:nvPr/>
        </p:nvSpPr>
        <p:spPr>
          <a:xfrm>
            <a:off x="5113881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tenants </a:t>
            </a:r>
            <a:r>
              <a:rPr lang="en-CA" sz="2400" dirty="0">
                <a:solidFill>
                  <a:srgbClr val="0432FF"/>
                </a:solidFill>
              </a:rPr>
              <a:t>allocate and manage</a:t>
            </a:r>
            <a:r>
              <a:rPr lang="en-CA" sz="2400" dirty="0"/>
              <a:t> their VNF chains?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183E86-AF3E-044F-AE19-74D2C2B6E93E}"/>
              </a:ext>
            </a:extLst>
          </p:cNvPr>
          <p:cNvSpPr txBox="1"/>
          <p:nvPr/>
        </p:nvSpPr>
        <p:spPr>
          <a:xfrm>
            <a:off x="387087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2E9F9E-5ED3-B349-861C-93AE98A4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0"/>
            <a:ext cx="10515600" cy="36965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API to allocate and manage </a:t>
            </a:r>
            <a:r>
              <a:rPr lang="en-US" dirty="0"/>
              <a:t>VNF chains</a:t>
            </a:r>
          </a:p>
          <a:p>
            <a:pPr>
              <a:lnSpc>
                <a:spcPct val="100000"/>
              </a:lnSpc>
            </a:pPr>
            <a:r>
              <a:rPr lang="en-US" dirty="0"/>
              <a:t>Three </a:t>
            </a:r>
            <a:r>
              <a:rPr lang="en-US" dirty="0">
                <a:solidFill>
                  <a:srgbClr val="0432FF"/>
                </a:solidFill>
              </a:rPr>
              <a:t>algorithms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implement the API, and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achieve high data center utilization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Evaluation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simulate: in data center scale with </a:t>
            </a:r>
            <a:r>
              <a:rPr lang="en-US" dirty="0">
                <a:solidFill>
                  <a:srgbClr val="0432FF"/>
                </a:solidFill>
              </a:rPr>
              <a:t>1000+ servers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Daisy</a:t>
            </a:r>
            <a:r>
              <a:rPr lang="en-US" dirty="0"/>
              <a:t>: emulate chain management at rack-scale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E275BA-211E-0A40-A8D2-FADE2D56C6B4}"/>
              </a:ext>
            </a:extLst>
          </p:cNvPr>
          <p:cNvGrpSpPr/>
          <p:nvPr/>
        </p:nvGrpSpPr>
        <p:grpSpPr>
          <a:xfrm>
            <a:off x="6315804" y="2764218"/>
            <a:ext cx="5757255" cy="2108110"/>
            <a:chOff x="1407216" y="2663654"/>
            <a:chExt cx="8189211" cy="27830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89F71A-4D90-264B-A998-19880DB8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C21902-2FCC-9C4E-8661-80936D66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25CBCBA-AF80-CC47-A6E1-976804DB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4C8A6-56AE-D945-A210-1A88D1F0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41D0D65-99E3-994D-852D-86B25787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1CC9BA2-E52D-4E4A-B545-24CF01F2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89130B-B681-5743-BA8C-E204F2FB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95E4CC-AA82-9E44-A1CF-B699EF3CBC7F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95B59-3683-324A-A9CB-BE202DD77E7E}"/>
                </a:ext>
              </a:extLst>
            </p:cNvPr>
            <p:cNvSpPr txBox="1"/>
            <p:nvPr/>
          </p:nvSpPr>
          <p:spPr>
            <a:xfrm>
              <a:off x="8189927" y="3259721"/>
              <a:ext cx="666257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C6A2CB0-318B-9C4B-9B62-CDBA7FC0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85622D-068E-D34D-A624-B7452A0212C8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DEAEC0-2FFB-7647-9DE6-887E690F9801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43474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A716AE4-9756-AD47-A1A1-21B4DC87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Our </a:t>
            </a:r>
            <a:r>
              <a:rPr lang="en-US" sz="4000" dirty="0">
                <a:solidFill>
                  <a:srgbClr val="0432FF"/>
                </a:solidFill>
              </a:rPr>
              <a:t>contributions</a:t>
            </a:r>
            <a:r>
              <a:rPr lang="en-US" sz="4000" dirty="0"/>
              <a:t>: API and algorithm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55FF-5E03-C941-B1F5-7C565CBA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28E27F-AD68-1C40-8CBE-EC7EB9208878}"/>
              </a:ext>
            </a:extLst>
          </p:cNvPr>
          <p:cNvSpPr txBox="1"/>
          <p:nvPr/>
        </p:nvSpPr>
        <p:spPr>
          <a:xfrm>
            <a:off x="5113881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2">
                    <a:lumMod val="75000"/>
                  </a:schemeClr>
                </a:solidFill>
              </a:rPr>
              <a:t>How can tenants</a:t>
            </a:r>
            <a:r>
              <a:rPr lang="en-CA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allocate and manage</a:t>
            </a:r>
            <a:r>
              <a:rPr lang="en-CA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bg2">
                    <a:lumMod val="75000"/>
                  </a:schemeClr>
                </a:solidFill>
              </a:rPr>
              <a:t>their VNF chains?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183E86-AF3E-044F-AE19-74D2C2B6E93E}"/>
              </a:ext>
            </a:extLst>
          </p:cNvPr>
          <p:cNvSpPr txBox="1"/>
          <p:nvPr/>
        </p:nvSpPr>
        <p:spPr>
          <a:xfrm>
            <a:off x="387087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2E9F9E-5ED3-B349-861C-93AE98A4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0"/>
            <a:ext cx="10515600" cy="36965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API to allocate and manage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VNF chains</a:t>
            </a:r>
          </a:p>
          <a:p>
            <a:pPr>
              <a:lnSpc>
                <a:spcPct val="100000"/>
              </a:lnSpc>
            </a:pPr>
            <a:r>
              <a:rPr lang="en-US" dirty="0"/>
              <a:t>Three </a:t>
            </a:r>
            <a:r>
              <a:rPr lang="en-US" dirty="0">
                <a:solidFill>
                  <a:srgbClr val="0432FF"/>
                </a:solidFill>
              </a:rPr>
              <a:t>algorithms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implement the API, and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achieve high data center utilization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Evaluation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simulate: in data center scale with </a:t>
            </a:r>
            <a:r>
              <a:rPr lang="en-US" dirty="0">
                <a:solidFill>
                  <a:srgbClr val="0432FF"/>
                </a:solidFill>
              </a:rPr>
              <a:t>1000+ servers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Daisy</a:t>
            </a:r>
            <a:r>
              <a:rPr lang="en-US" dirty="0"/>
              <a:t>: emulate chain management at rack-scale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E275BA-211E-0A40-A8D2-FADE2D56C6B4}"/>
              </a:ext>
            </a:extLst>
          </p:cNvPr>
          <p:cNvGrpSpPr/>
          <p:nvPr/>
        </p:nvGrpSpPr>
        <p:grpSpPr>
          <a:xfrm>
            <a:off x="6315804" y="2764218"/>
            <a:ext cx="5757255" cy="2108110"/>
            <a:chOff x="1407216" y="2663654"/>
            <a:chExt cx="8189211" cy="27830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89F71A-4D90-264B-A998-19880DB8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C21902-2FCC-9C4E-8661-80936D66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25CBCBA-AF80-CC47-A6E1-976804DB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4C8A6-56AE-D945-A210-1A88D1F0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41D0D65-99E3-994D-852D-86B25787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1CC9BA2-E52D-4E4A-B545-24CF01F2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89130B-B681-5743-BA8C-E204F2FB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95E4CC-AA82-9E44-A1CF-B699EF3CBC7F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95B59-3683-324A-A9CB-BE202DD77E7E}"/>
                </a:ext>
              </a:extLst>
            </p:cNvPr>
            <p:cNvSpPr txBox="1"/>
            <p:nvPr/>
          </p:nvSpPr>
          <p:spPr>
            <a:xfrm>
              <a:off x="8189927" y="3259721"/>
              <a:ext cx="666257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C6A2CB0-318B-9C4B-9B62-CDBA7FC0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85622D-068E-D34D-A624-B7452A0212C8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DEAEC0-2FFB-7647-9DE6-887E690F9801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62360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Algorithm inputs</a:t>
            </a:r>
            <a:r>
              <a:rPr lang="en-US" sz="4000" dirty="0"/>
              <a:t>: DC topology and chain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12BA3-6212-5241-A413-769EEFAC543C}"/>
              </a:ext>
            </a:extLst>
          </p:cNvPr>
          <p:cNvGrpSpPr/>
          <p:nvPr/>
        </p:nvGrpSpPr>
        <p:grpSpPr>
          <a:xfrm>
            <a:off x="744565" y="1827578"/>
            <a:ext cx="5374101" cy="3337608"/>
            <a:chOff x="3408949" y="1989176"/>
            <a:chExt cx="5374101" cy="33376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94AFBF-A6AE-DA43-A17A-A48C8D8FC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8949" y="1989176"/>
              <a:ext cx="5374101" cy="33376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27ADFE-A742-EE4F-8BC3-8FD8E7286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7838" y="2383798"/>
              <a:ext cx="3027363" cy="282478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5DEFC-FCB7-E844-84DC-03E800845BC5}"/>
              </a:ext>
            </a:extLst>
          </p:cNvPr>
          <p:cNvGrpSpPr/>
          <p:nvPr/>
        </p:nvGrpSpPr>
        <p:grpSpPr>
          <a:xfrm>
            <a:off x="6293975" y="2339989"/>
            <a:ext cx="5662387" cy="900402"/>
            <a:chOff x="395509" y="1704976"/>
            <a:chExt cx="5662387" cy="9004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36CFF0A-E2D4-D04D-9294-FC077B25CF31}"/>
                </a:ext>
              </a:extLst>
            </p:cNvPr>
            <p:cNvGrpSpPr/>
            <p:nvPr/>
          </p:nvGrpSpPr>
          <p:grpSpPr>
            <a:xfrm>
              <a:off x="996465" y="2124484"/>
              <a:ext cx="703913" cy="480894"/>
              <a:chOff x="2400300" y="6138653"/>
              <a:chExt cx="584143" cy="368835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8D2E0DD2-93B1-6942-AE4C-A272EF8A4F43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F10333F-F5CD-7D45-96AB-49D26442DD16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7BE835-1CED-FE40-8F9B-F513067BEA5C}"/>
                </a:ext>
              </a:extLst>
            </p:cNvPr>
            <p:cNvGrpSpPr/>
            <p:nvPr/>
          </p:nvGrpSpPr>
          <p:grpSpPr>
            <a:xfrm>
              <a:off x="2297207" y="2124484"/>
              <a:ext cx="605748" cy="480894"/>
              <a:chOff x="2400300" y="6138653"/>
              <a:chExt cx="502680" cy="368835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0F943289-34AF-E441-A960-1074A8C635CF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2E510F4-33E4-9341-AE1E-18BFD827B91B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A29DE2D-4D90-E14B-9C47-398EC1562C24}"/>
                </a:ext>
              </a:extLst>
            </p:cNvPr>
            <p:cNvGrpSpPr/>
            <p:nvPr/>
          </p:nvGrpSpPr>
          <p:grpSpPr>
            <a:xfrm>
              <a:off x="3517845" y="2124484"/>
              <a:ext cx="661557" cy="480894"/>
              <a:chOff x="2400300" y="6138653"/>
              <a:chExt cx="548994" cy="368835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9D75FA2A-C58B-0142-86CC-210637CE251D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5C0308-DB7B-ED47-835C-975DA102FCCA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23F1FC-6C57-8846-B652-D807CD0CC16F}"/>
                </a:ext>
              </a:extLst>
            </p:cNvPr>
            <p:cNvGrpSpPr/>
            <p:nvPr/>
          </p:nvGrpSpPr>
          <p:grpSpPr>
            <a:xfrm>
              <a:off x="4790953" y="2124484"/>
              <a:ext cx="716863" cy="480894"/>
              <a:chOff x="2392216" y="6138653"/>
              <a:chExt cx="594889" cy="368835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2683F1AA-0F9D-0346-8A6B-59DC4663A28D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EB26E1-D585-3B42-B396-9CDF600161D1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E72B1B-AC26-D347-82E2-61266D67397E}"/>
                </a:ext>
              </a:extLst>
            </p:cNvPr>
            <p:cNvGrpSpPr/>
            <p:nvPr/>
          </p:nvGrpSpPr>
          <p:grpSpPr>
            <a:xfrm>
              <a:off x="1683397" y="2200625"/>
              <a:ext cx="619222" cy="328613"/>
              <a:chOff x="2384012" y="2790108"/>
              <a:chExt cx="619222" cy="328613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F4F8900-D1AE-9F42-9204-3190CDA9C5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762F060-C0E4-5A48-906A-012D9DF2B356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15A45F8-1472-C74C-8BC5-B7B942BB49EA}"/>
                </a:ext>
              </a:extLst>
            </p:cNvPr>
            <p:cNvGrpSpPr/>
            <p:nvPr/>
          </p:nvGrpSpPr>
          <p:grpSpPr>
            <a:xfrm>
              <a:off x="2907355" y="2195861"/>
              <a:ext cx="619222" cy="328613"/>
              <a:chOff x="2384012" y="2775820"/>
              <a:chExt cx="619222" cy="32861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E4887E6-0156-CC41-9E00-5617149B5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DD44C8B-E213-784E-9B61-36D0906AA4F3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EFB950-7ADB-384F-94B3-67EE32B5C0C4}"/>
                </a:ext>
              </a:extLst>
            </p:cNvPr>
            <p:cNvGrpSpPr/>
            <p:nvPr/>
          </p:nvGrpSpPr>
          <p:grpSpPr>
            <a:xfrm>
              <a:off x="5459468" y="2194139"/>
              <a:ext cx="598428" cy="328613"/>
              <a:chOff x="2292052" y="2790108"/>
              <a:chExt cx="598428" cy="328613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984F5D2-4F6A-4044-9BDC-4E8A0F79F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68F465-B686-014D-A299-FBA048BE2C04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D030A2-C85A-BF4B-96C6-E9BA1BE6BA46}"/>
                </a:ext>
              </a:extLst>
            </p:cNvPr>
            <p:cNvGrpSpPr/>
            <p:nvPr/>
          </p:nvGrpSpPr>
          <p:grpSpPr>
            <a:xfrm>
              <a:off x="395509" y="2179851"/>
              <a:ext cx="619222" cy="328613"/>
              <a:chOff x="2384012" y="2775820"/>
              <a:chExt cx="619222" cy="328613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C77655E-5D32-544F-A32F-6A611A105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23209D4-B7BC-2340-95DD-21FD7F0744C0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5F6199-4E62-504C-A077-D2F4618B0F28}"/>
                </a:ext>
              </a:extLst>
            </p:cNvPr>
            <p:cNvGrpSpPr/>
            <p:nvPr/>
          </p:nvGrpSpPr>
          <p:grpSpPr>
            <a:xfrm>
              <a:off x="4191579" y="2194139"/>
              <a:ext cx="619222" cy="328613"/>
              <a:chOff x="2369724" y="2790108"/>
              <a:chExt cx="619222" cy="328613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4927E63-9FDC-E545-B129-E9A579C09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9724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AD0856C-AF69-624D-AF36-A6BC154BD8E6}"/>
                  </a:ext>
                </a:extLst>
              </p:cNvPr>
              <p:cNvSpPr/>
              <p:nvPr/>
            </p:nvSpPr>
            <p:spPr>
              <a:xfrm>
                <a:off x="2454925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71FC066-3E46-E34E-A790-9F869AF18847}"/>
                </a:ext>
              </a:extLst>
            </p:cNvPr>
            <p:cNvGrpSpPr/>
            <p:nvPr/>
          </p:nvGrpSpPr>
          <p:grpSpPr>
            <a:xfrm>
              <a:off x="2860853" y="1704976"/>
              <a:ext cx="1968313" cy="440053"/>
              <a:chOff x="3860986" y="1880897"/>
              <a:chExt cx="1968313" cy="44005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5743FCC-8832-7747-A55F-9F8269AF63B0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5B90B92-93DF-3042-969F-0F89BA93D7EC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402BB58-E695-EE46-9404-12FE03693EC0}"/>
              </a:ext>
            </a:extLst>
          </p:cNvPr>
          <p:cNvGrpSpPr/>
          <p:nvPr/>
        </p:nvGrpSpPr>
        <p:grpSpPr>
          <a:xfrm>
            <a:off x="6765401" y="3271135"/>
            <a:ext cx="4809078" cy="678224"/>
            <a:chOff x="1577436" y="5815592"/>
            <a:chExt cx="4809078" cy="67822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36BD9F3-F138-924B-A5A5-754FB25C2330}"/>
                </a:ext>
              </a:extLst>
            </p:cNvPr>
            <p:cNvGrpSpPr/>
            <p:nvPr/>
          </p:nvGrpSpPr>
          <p:grpSpPr>
            <a:xfrm>
              <a:off x="1577436" y="5815592"/>
              <a:ext cx="1003829" cy="659179"/>
              <a:chOff x="4889902" y="7158038"/>
              <a:chExt cx="1153711" cy="758489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BFD0CA-5831-414A-94A9-6A9CFE87DF3A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1/8 core</a:t>
                </a:r>
                <a:br>
                  <a:rPr lang="en-US" dirty="0"/>
                </a:br>
                <a:r>
                  <a:rPr lang="en-US" dirty="0"/>
                  <a:t>1/2 GB</a:t>
                </a:r>
              </a:p>
            </p:txBody>
          </p:sp>
          <p:sp>
            <p:nvSpPr>
              <p:cNvPr id="10" name="Double Bracket 9">
                <a:extLst>
                  <a:ext uri="{FF2B5EF4-FFF2-40B4-BE49-F238E27FC236}">
                    <a16:creationId xmlns:a16="http://schemas.microsoft.com/office/drawing/2014/main" id="{403CD153-9DC2-9541-AD88-29716CA6404A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2B5B546-FACB-D740-B0F7-6BBD56877D10}"/>
                </a:ext>
              </a:extLst>
            </p:cNvPr>
            <p:cNvGrpSpPr/>
            <p:nvPr/>
          </p:nvGrpSpPr>
          <p:grpSpPr>
            <a:xfrm>
              <a:off x="2844266" y="5825115"/>
              <a:ext cx="1003829" cy="659179"/>
              <a:chOff x="4889902" y="7158038"/>
              <a:chExt cx="1153711" cy="75848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58621BA-3DBB-CA42-B527-30E4FCE3CB32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3/8 core</a:t>
                </a:r>
                <a:br>
                  <a:rPr lang="en-US" dirty="0"/>
                </a:br>
                <a:r>
                  <a:rPr lang="en-US" dirty="0"/>
                  <a:t>1/2 GB</a:t>
                </a:r>
              </a:p>
            </p:txBody>
          </p:sp>
          <p:sp>
            <p:nvSpPr>
              <p:cNvPr id="47" name="Double Bracket 46">
                <a:extLst>
                  <a:ext uri="{FF2B5EF4-FFF2-40B4-BE49-F238E27FC236}">
                    <a16:creationId xmlns:a16="http://schemas.microsoft.com/office/drawing/2014/main" id="{D7592B32-532E-1342-B291-0355DCE80003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B1819E9-B08C-7D47-B9A6-7894A2015EAC}"/>
                </a:ext>
              </a:extLst>
            </p:cNvPr>
            <p:cNvGrpSpPr/>
            <p:nvPr/>
          </p:nvGrpSpPr>
          <p:grpSpPr>
            <a:xfrm>
              <a:off x="4101567" y="5825114"/>
              <a:ext cx="1003829" cy="659179"/>
              <a:chOff x="4889902" y="7158038"/>
              <a:chExt cx="1153711" cy="75848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F43135A-FE3D-7B44-ABEF-3AAAAEFB6352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1/2 core</a:t>
                </a:r>
                <a:br>
                  <a:rPr lang="en-US" dirty="0"/>
                </a:br>
                <a:r>
                  <a:rPr lang="en-US" dirty="0"/>
                  <a:t>2 GB</a:t>
                </a:r>
              </a:p>
            </p:txBody>
          </p:sp>
          <p:sp>
            <p:nvSpPr>
              <p:cNvPr id="50" name="Double Bracket 49">
                <a:extLst>
                  <a:ext uri="{FF2B5EF4-FFF2-40B4-BE49-F238E27FC236}">
                    <a16:creationId xmlns:a16="http://schemas.microsoft.com/office/drawing/2014/main" id="{04747022-11CC-5D41-8428-BA3437D7B3A1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E3D15BC-C993-CE47-BA1E-00FE6D014518}"/>
                </a:ext>
              </a:extLst>
            </p:cNvPr>
            <p:cNvGrpSpPr/>
            <p:nvPr/>
          </p:nvGrpSpPr>
          <p:grpSpPr>
            <a:xfrm>
              <a:off x="5382685" y="5834637"/>
              <a:ext cx="1003829" cy="659179"/>
              <a:chOff x="4889902" y="7158038"/>
              <a:chExt cx="1153711" cy="75848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33E7EF8-87CE-D747-ABDB-3479411A7287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1/4 core</a:t>
                </a:r>
                <a:br>
                  <a:rPr lang="en-US" dirty="0"/>
                </a:br>
                <a:r>
                  <a:rPr lang="en-US" dirty="0"/>
                  <a:t>1/2 GB</a:t>
                </a:r>
              </a:p>
            </p:txBody>
          </p:sp>
          <p:sp>
            <p:nvSpPr>
              <p:cNvPr id="53" name="Double Bracket 52">
                <a:extLst>
                  <a:ext uri="{FF2B5EF4-FFF2-40B4-BE49-F238E27FC236}">
                    <a16:creationId xmlns:a16="http://schemas.microsoft.com/office/drawing/2014/main" id="{58968110-92F0-924A-B7EA-2E7A4B8F4FE9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D9C5868-6397-A347-A59A-5B0C4D7F6D3D}"/>
              </a:ext>
            </a:extLst>
          </p:cNvPr>
          <p:cNvSpPr txBox="1"/>
          <p:nvPr/>
        </p:nvSpPr>
        <p:spPr>
          <a:xfrm>
            <a:off x="6129338" y="4110654"/>
            <a:ext cx="580548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Expected resource consumption </a:t>
            </a:r>
            <a:r>
              <a:rPr lang="en-CA" sz="2000" dirty="0">
                <a:solidFill>
                  <a:srgbClr val="0432FF"/>
                </a:solidFill>
              </a:rPr>
              <a:t>per Gbps</a:t>
            </a:r>
            <a:r>
              <a:rPr lang="en-CA" sz="2000" dirty="0"/>
              <a:t> of traffic</a:t>
            </a:r>
          </a:p>
          <a:p>
            <a:pPr algn="ctr"/>
            <a:r>
              <a:rPr lang="en-CA" sz="2000" dirty="0"/>
              <a:t>(see the paper for </a:t>
            </a:r>
            <a:r>
              <a:rPr lang="en-CA" sz="2000" dirty="0">
                <a:solidFill>
                  <a:srgbClr val="0432FF"/>
                </a:solidFill>
              </a:rPr>
              <a:t>VNF profile</a:t>
            </a:r>
            <a:r>
              <a:rPr lang="en-CA" sz="2000" dirty="0"/>
              <a:t> generation)</a:t>
            </a:r>
            <a:endParaRPr lang="en-CA" sz="2000" b="0" dirty="0">
              <a:effectLst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13BCCF-DB92-7E49-B5A7-E6ADCC81F669}"/>
              </a:ext>
            </a:extLst>
          </p:cNvPr>
          <p:cNvSpPr txBox="1"/>
          <p:nvPr/>
        </p:nvSpPr>
        <p:spPr>
          <a:xfrm>
            <a:off x="838200" y="5978899"/>
            <a:ext cx="101030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/>
            <a:r>
              <a:rPr lang="en-CA" sz="1600" dirty="0" err="1"/>
              <a:t>Palkar</a:t>
            </a:r>
            <a:r>
              <a:rPr lang="en-CA" sz="1600" dirty="0"/>
              <a:t> et al., E2: A Framework for NFV Applications, SOSP’15</a:t>
            </a:r>
            <a:endParaRPr lang="en-CA" sz="1400" dirty="0"/>
          </a:p>
          <a:p>
            <a:pPr marL="534988" indent="-41275"/>
            <a:r>
              <a:rPr lang="en-CA" sz="1600" dirty="0"/>
              <a:t>Naik et al., </a:t>
            </a:r>
            <a:r>
              <a:rPr lang="en-CA" sz="1600" dirty="0" err="1"/>
              <a:t>NFVPerf</a:t>
            </a:r>
            <a:r>
              <a:rPr lang="en-CA" sz="1600" dirty="0"/>
              <a:t>: Online performance monitoring and bottleneck detection for NFV, IEEE NFV-SDN 2016. </a:t>
            </a:r>
          </a:p>
          <a:p>
            <a:pPr marL="534988" indent="-41275"/>
            <a:r>
              <a:rPr lang="en-CA" sz="1600" dirty="0"/>
              <a:t>Nam et al., </a:t>
            </a:r>
            <a:r>
              <a:rPr lang="en-CA" sz="1600" dirty="0" err="1"/>
              <a:t>Probius</a:t>
            </a:r>
            <a:r>
              <a:rPr lang="en-CA" sz="1600" dirty="0"/>
              <a:t>: Automated Approach for VNF and Service Chain Analysis in Software-Defined NFV, SOSR'18</a:t>
            </a:r>
          </a:p>
        </p:txBody>
      </p:sp>
    </p:spTree>
    <p:extLst>
      <p:ext uri="{BB962C8B-B14F-4D97-AF65-F5344CB8AC3E}">
        <p14:creationId xmlns:p14="http://schemas.microsoft.com/office/powerpoint/2010/main" val="52406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Algorithms </a:t>
            </a:r>
            <a:r>
              <a:rPr lang="en-US" sz="4000" dirty="0"/>
              <a:t>for Chain Allocation and Management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402BB58-E695-EE46-9404-12FE03693EC0}"/>
              </a:ext>
            </a:extLst>
          </p:cNvPr>
          <p:cNvGrpSpPr/>
          <p:nvPr/>
        </p:nvGrpSpPr>
        <p:grpSpPr>
          <a:xfrm>
            <a:off x="6765401" y="3271135"/>
            <a:ext cx="4809078" cy="678224"/>
            <a:chOff x="1577436" y="5815592"/>
            <a:chExt cx="4809078" cy="67822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36BD9F3-F138-924B-A5A5-754FB25C2330}"/>
                </a:ext>
              </a:extLst>
            </p:cNvPr>
            <p:cNvGrpSpPr/>
            <p:nvPr/>
          </p:nvGrpSpPr>
          <p:grpSpPr>
            <a:xfrm>
              <a:off x="1577436" y="5815592"/>
              <a:ext cx="1003829" cy="659179"/>
              <a:chOff x="4889902" y="7158038"/>
              <a:chExt cx="1153711" cy="758489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BFD0CA-5831-414A-94A9-6A9CFE87DF3A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1/8 core</a:t>
                </a:r>
                <a:br>
                  <a:rPr lang="en-US" dirty="0"/>
                </a:br>
                <a:r>
                  <a:rPr lang="en-US" dirty="0"/>
                  <a:t>1/2 GB</a:t>
                </a:r>
              </a:p>
            </p:txBody>
          </p:sp>
          <p:sp>
            <p:nvSpPr>
              <p:cNvPr id="10" name="Double Bracket 9">
                <a:extLst>
                  <a:ext uri="{FF2B5EF4-FFF2-40B4-BE49-F238E27FC236}">
                    <a16:creationId xmlns:a16="http://schemas.microsoft.com/office/drawing/2014/main" id="{403CD153-9DC2-9541-AD88-29716CA6404A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2B5B546-FACB-D740-B0F7-6BBD56877D10}"/>
                </a:ext>
              </a:extLst>
            </p:cNvPr>
            <p:cNvGrpSpPr/>
            <p:nvPr/>
          </p:nvGrpSpPr>
          <p:grpSpPr>
            <a:xfrm>
              <a:off x="2844266" y="5825115"/>
              <a:ext cx="1003829" cy="659179"/>
              <a:chOff x="4889902" y="7158038"/>
              <a:chExt cx="1153711" cy="75848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58621BA-3DBB-CA42-B527-30E4FCE3CB32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3/8 core</a:t>
                </a:r>
                <a:br>
                  <a:rPr lang="en-US" dirty="0"/>
                </a:br>
                <a:r>
                  <a:rPr lang="en-US" dirty="0"/>
                  <a:t>1/2 GB</a:t>
                </a:r>
              </a:p>
            </p:txBody>
          </p:sp>
          <p:sp>
            <p:nvSpPr>
              <p:cNvPr id="47" name="Double Bracket 46">
                <a:extLst>
                  <a:ext uri="{FF2B5EF4-FFF2-40B4-BE49-F238E27FC236}">
                    <a16:creationId xmlns:a16="http://schemas.microsoft.com/office/drawing/2014/main" id="{D7592B32-532E-1342-B291-0355DCE80003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B1819E9-B08C-7D47-B9A6-7894A2015EAC}"/>
                </a:ext>
              </a:extLst>
            </p:cNvPr>
            <p:cNvGrpSpPr/>
            <p:nvPr/>
          </p:nvGrpSpPr>
          <p:grpSpPr>
            <a:xfrm>
              <a:off x="4101567" y="5825114"/>
              <a:ext cx="1003829" cy="659179"/>
              <a:chOff x="4889902" y="7158038"/>
              <a:chExt cx="1153711" cy="75848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F43135A-FE3D-7B44-ABEF-3AAAAEFB6352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1/2 core</a:t>
                </a:r>
                <a:br>
                  <a:rPr lang="en-US" dirty="0"/>
                </a:br>
                <a:r>
                  <a:rPr lang="en-US" dirty="0"/>
                  <a:t>2 GB</a:t>
                </a:r>
              </a:p>
            </p:txBody>
          </p:sp>
          <p:sp>
            <p:nvSpPr>
              <p:cNvPr id="50" name="Double Bracket 49">
                <a:extLst>
                  <a:ext uri="{FF2B5EF4-FFF2-40B4-BE49-F238E27FC236}">
                    <a16:creationId xmlns:a16="http://schemas.microsoft.com/office/drawing/2014/main" id="{04747022-11CC-5D41-8428-BA3437D7B3A1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E3D15BC-C993-CE47-BA1E-00FE6D014518}"/>
                </a:ext>
              </a:extLst>
            </p:cNvPr>
            <p:cNvGrpSpPr/>
            <p:nvPr/>
          </p:nvGrpSpPr>
          <p:grpSpPr>
            <a:xfrm>
              <a:off x="5382685" y="5834637"/>
              <a:ext cx="1003829" cy="659179"/>
              <a:chOff x="4889902" y="7158038"/>
              <a:chExt cx="1153711" cy="75848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33E7EF8-87CE-D747-ABDB-3479411A7287}"/>
                  </a:ext>
                </a:extLst>
              </p:cNvPr>
              <p:cNvSpPr txBox="1"/>
              <p:nvPr/>
            </p:nvSpPr>
            <p:spPr>
              <a:xfrm>
                <a:off x="4889902" y="7180065"/>
                <a:ext cx="115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1/4 core</a:t>
                </a:r>
                <a:br>
                  <a:rPr lang="en-US" dirty="0"/>
                </a:br>
                <a:r>
                  <a:rPr lang="en-US" dirty="0"/>
                  <a:t>1/2 GB</a:t>
                </a:r>
              </a:p>
            </p:txBody>
          </p:sp>
          <p:sp>
            <p:nvSpPr>
              <p:cNvPr id="53" name="Double Bracket 52">
                <a:extLst>
                  <a:ext uri="{FF2B5EF4-FFF2-40B4-BE49-F238E27FC236}">
                    <a16:creationId xmlns:a16="http://schemas.microsoft.com/office/drawing/2014/main" id="{58968110-92F0-924A-B7EA-2E7A4B8F4FE9}"/>
                  </a:ext>
                </a:extLst>
              </p:cNvPr>
              <p:cNvSpPr/>
              <p:nvPr/>
            </p:nvSpPr>
            <p:spPr>
              <a:xfrm>
                <a:off x="4889902" y="7158038"/>
                <a:ext cx="1053697" cy="75848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D9C5868-6397-A347-A59A-5B0C4D7F6D3D}"/>
              </a:ext>
            </a:extLst>
          </p:cNvPr>
          <p:cNvSpPr txBox="1"/>
          <p:nvPr/>
        </p:nvSpPr>
        <p:spPr>
          <a:xfrm>
            <a:off x="6129338" y="4110654"/>
            <a:ext cx="580548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Expected resource consumption </a:t>
            </a:r>
            <a:r>
              <a:rPr lang="en-CA" sz="2000" dirty="0">
                <a:solidFill>
                  <a:srgbClr val="0432FF"/>
                </a:solidFill>
              </a:rPr>
              <a:t>per Gbps</a:t>
            </a:r>
            <a:r>
              <a:rPr lang="en-CA" sz="2000" dirty="0"/>
              <a:t> of traffic</a:t>
            </a:r>
          </a:p>
          <a:p>
            <a:pPr algn="ctr"/>
            <a:r>
              <a:rPr lang="en-CA" sz="2000" dirty="0"/>
              <a:t>(see the paper for </a:t>
            </a:r>
            <a:r>
              <a:rPr lang="en-CA" sz="2000" dirty="0">
                <a:solidFill>
                  <a:srgbClr val="0432FF"/>
                </a:solidFill>
              </a:rPr>
              <a:t>VNF profile</a:t>
            </a:r>
            <a:r>
              <a:rPr lang="en-CA" sz="2000" dirty="0"/>
              <a:t> generation)</a:t>
            </a:r>
            <a:endParaRPr lang="en-CA" sz="2000" b="0" dirty="0">
              <a:effectLst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5DD7BCB-930C-9D47-A49E-BF6EFD5E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97" y="2229383"/>
            <a:ext cx="3027363" cy="282478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FFAEE30-F306-7C4F-B0D2-179846F93D8A}"/>
              </a:ext>
            </a:extLst>
          </p:cNvPr>
          <p:cNvGrpSpPr/>
          <p:nvPr/>
        </p:nvGrpSpPr>
        <p:grpSpPr>
          <a:xfrm>
            <a:off x="6293975" y="2339989"/>
            <a:ext cx="5662387" cy="900402"/>
            <a:chOff x="395509" y="1704976"/>
            <a:chExt cx="5662387" cy="90040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7A73D20-3DCD-E547-8BE3-2E726D2038FC}"/>
                </a:ext>
              </a:extLst>
            </p:cNvPr>
            <p:cNvGrpSpPr/>
            <p:nvPr/>
          </p:nvGrpSpPr>
          <p:grpSpPr>
            <a:xfrm>
              <a:off x="996465" y="2124484"/>
              <a:ext cx="703913" cy="480894"/>
              <a:chOff x="2400300" y="6138653"/>
              <a:chExt cx="584143" cy="368835"/>
            </a:xfrm>
          </p:grpSpPr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9EAA7426-767A-0347-8D34-491B89813D45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BD3FF42-F029-2347-91FF-B3EBF8F6AD3F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CB88E29-9673-324C-972A-4C0747027C2D}"/>
                </a:ext>
              </a:extLst>
            </p:cNvPr>
            <p:cNvGrpSpPr/>
            <p:nvPr/>
          </p:nvGrpSpPr>
          <p:grpSpPr>
            <a:xfrm>
              <a:off x="2297207" y="2124484"/>
              <a:ext cx="605748" cy="480894"/>
              <a:chOff x="2400300" y="6138653"/>
              <a:chExt cx="502680" cy="368835"/>
            </a:xfrm>
          </p:grpSpPr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57E5F4FE-8AD6-7A4A-9D6C-E6BED8C7C7D9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D7371CF-AB71-E440-A19F-53F7AB424ED4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AF99B59-C500-724D-848B-A3F12C86FB7B}"/>
                </a:ext>
              </a:extLst>
            </p:cNvPr>
            <p:cNvGrpSpPr/>
            <p:nvPr/>
          </p:nvGrpSpPr>
          <p:grpSpPr>
            <a:xfrm>
              <a:off x="3517845" y="2124484"/>
              <a:ext cx="661557" cy="480894"/>
              <a:chOff x="2400300" y="6138653"/>
              <a:chExt cx="548994" cy="368835"/>
            </a:xfrm>
          </p:grpSpPr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6DAB877D-9CDA-E34D-8405-1AD89D6BDB05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64996DE-16C6-F340-95AE-8696AB56E507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756AEF5-8717-8844-A7EA-7C3B42A113A6}"/>
                </a:ext>
              </a:extLst>
            </p:cNvPr>
            <p:cNvGrpSpPr/>
            <p:nvPr/>
          </p:nvGrpSpPr>
          <p:grpSpPr>
            <a:xfrm>
              <a:off x="4790953" y="2124484"/>
              <a:ext cx="716863" cy="480894"/>
              <a:chOff x="2392216" y="6138653"/>
              <a:chExt cx="594889" cy="368835"/>
            </a:xfrm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6B08B1EC-8842-B746-B1A0-4408B207B2AA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4C134C2-26E6-3840-9B71-D4D006BE59F4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FA0D2B3-AFC2-1A46-8690-52DBE5017D75}"/>
                </a:ext>
              </a:extLst>
            </p:cNvPr>
            <p:cNvGrpSpPr/>
            <p:nvPr/>
          </p:nvGrpSpPr>
          <p:grpSpPr>
            <a:xfrm>
              <a:off x="1683397" y="2200625"/>
              <a:ext cx="619222" cy="328613"/>
              <a:chOff x="2384012" y="2790108"/>
              <a:chExt cx="619222" cy="328613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3F1D348-7ABB-B045-AC7B-21CA2B1578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FAA03D7-EFBA-6940-9303-51D472AC5CB8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F67186E-6B28-0745-A17B-7C844126E77E}"/>
                </a:ext>
              </a:extLst>
            </p:cNvPr>
            <p:cNvGrpSpPr/>
            <p:nvPr/>
          </p:nvGrpSpPr>
          <p:grpSpPr>
            <a:xfrm>
              <a:off x="2907355" y="2195861"/>
              <a:ext cx="619222" cy="328613"/>
              <a:chOff x="2384012" y="2775820"/>
              <a:chExt cx="619222" cy="328613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5FA6EB5A-9770-FD4D-97F8-1C4734881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039C1EE-D0B7-624E-9746-CC48C2F184F0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E00802D-6F5E-C645-99D4-CF0380E7B2ED}"/>
                </a:ext>
              </a:extLst>
            </p:cNvPr>
            <p:cNvGrpSpPr/>
            <p:nvPr/>
          </p:nvGrpSpPr>
          <p:grpSpPr>
            <a:xfrm>
              <a:off x="5459468" y="2194139"/>
              <a:ext cx="598428" cy="328613"/>
              <a:chOff x="2292052" y="2790108"/>
              <a:chExt cx="598428" cy="328613"/>
            </a:xfrm>
          </p:grpSpPr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90D1E94-CC90-B445-94C7-4A3EAC6A7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BB04E4F-9FF9-6747-B8FB-3EBA9B2072B9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4D3DC2E-0537-A64F-BCC2-F4FE9A132235}"/>
                </a:ext>
              </a:extLst>
            </p:cNvPr>
            <p:cNvGrpSpPr/>
            <p:nvPr/>
          </p:nvGrpSpPr>
          <p:grpSpPr>
            <a:xfrm>
              <a:off x="395509" y="2179851"/>
              <a:ext cx="619222" cy="328613"/>
              <a:chOff x="2384012" y="2775820"/>
              <a:chExt cx="619222" cy="328613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DCAE7B2-C2B0-B740-9C82-4D7C90ED4C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4C2BA26-B5BC-124E-8AAE-F4209067A980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D240F8-1EEB-3F43-929C-A165E3D8A1A9}"/>
                </a:ext>
              </a:extLst>
            </p:cNvPr>
            <p:cNvGrpSpPr/>
            <p:nvPr/>
          </p:nvGrpSpPr>
          <p:grpSpPr>
            <a:xfrm>
              <a:off x="4191579" y="2194139"/>
              <a:ext cx="619222" cy="328613"/>
              <a:chOff x="2369724" y="2790108"/>
              <a:chExt cx="619222" cy="328613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DD93EF8-056B-5440-99C0-AF0AF0D0D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9724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20F5AF0-19DB-6745-9A08-C3D33D35D6A8}"/>
                  </a:ext>
                </a:extLst>
              </p:cNvPr>
              <p:cNvSpPr/>
              <p:nvPr/>
            </p:nvSpPr>
            <p:spPr>
              <a:xfrm>
                <a:off x="2454925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CC3652E-95CA-D04F-B9AF-287FD536EBE5}"/>
                </a:ext>
              </a:extLst>
            </p:cNvPr>
            <p:cNvGrpSpPr/>
            <p:nvPr/>
          </p:nvGrpSpPr>
          <p:grpSpPr>
            <a:xfrm>
              <a:off x="2860853" y="1704976"/>
              <a:ext cx="1968313" cy="440053"/>
              <a:chOff x="3860986" y="1880897"/>
              <a:chExt cx="1968313" cy="440053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DC0AE62-07F2-784C-B8C5-CD7B952F6CAC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07578C0-7F4B-A94B-8C6A-E4F94EB0BEB9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8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0625 -0.0935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46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58112 0.1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9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6052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Random (baseline)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Consider NFs and servers/switches in </a:t>
            </a:r>
            <a:r>
              <a:rPr lang="en-US" sz="2200" dirty="0">
                <a:solidFill>
                  <a:srgbClr val="0432FF"/>
                </a:solidFill>
              </a:rPr>
              <a:t>random order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Attempt the above step </a:t>
            </a:r>
            <a:r>
              <a:rPr lang="en-US" sz="2200" i="1" dirty="0">
                <a:solidFill>
                  <a:srgbClr val="0432FF"/>
                </a:solidFill>
              </a:rPr>
              <a:t>n</a:t>
            </a:r>
            <a:r>
              <a:rPr lang="en-US" sz="2200" dirty="0">
                <a:solidFill>
                  <a:srgbClr val="0432FF"/>
                </a:solidFill>
              </a:rPr>
              <a:t> times</a:t>
            </a:r>
            <a:r>
              <a:rPr lang="en-US" sz="2200" dirty="0"/>
              <a:t> (e.g., n=100)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Choose the </a:t>
            </a:r>
            <a:r>
              <a:rPr lang="en-US" sz="2200" dirty="0">
                <a:solidFill>
                  <a:srgbClr val="0432FF"/>
                </a:solidFill>
              </a:rPr>
              <a:t>shortest path </a:t>
            </a:r>
            <a:r>
              <a:rPr lang="en-US" sz="2200" dirty="0"/>
              <a:t>between chain NFs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Algorithms </a:t>
            </a:r>
            <a:r>
              <a:rPr lang="en-US" sz="4000" dirty="0"/>
              <a:t>for Chain Allocation and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18</a:t>
            </a:fld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AF23DAD-8E89-AA47-B120-E2E9C1336DDC}"/>
              </a:ext>
            </a:extLst>
          </p:cNvPr>
          <p:cNvGrpSpPr/>
          <p:nvPr/>
        </p:nvGrpSpPr>
        <p:grpSpPr>
          <a:xfrm>
            <a:off x="8070074" y="2148183"/>
            <a:ext cx="660090" cy="384117"/>
            <a:chOff x="2339135" y="6138653"/>
            <a:chExt cx="701054" cy="383151"/>
          </a:xfrm>
        </p:grpSpPr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5947E070-A323-1E4F-B6A7-3C3B259741A0}"/>
                </a:ext>
              </a:extLst>
            </p:cNvPr>
            <p:cNvSpPr/>
            <p:nvPr/>
          </p:nvSpPr>
          <p:spPr>
            <a:xfrm>
              <a:off x="2400300" y="6138653"/>
              <a:ext cx="568751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924247A-E87C-1048-AA46-321EA0EF38DE}"/>
                </a:ext>
              </a:extLst>
            </p:cNvPr>
            <p:cNvSpPr txBox="1"/>
            <p:nvPr/>
          </p:nvSpPr>
          <p:spPr>
            <a:xfrm>
              <a:off x="2339135" y="6153401"/>
              <a:ext cx="701054" cy="368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NAT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51C6E6-4E44-114D-A251-DB3788C2BF83}"/>
              </a:ext>
            </a:extLst>
          </p:cNvPr>
          <p:cNvGrpSpPr/>
          <p:nvPr/>
        </p:nvGrpSpPr>
        <p:grpSpPr>
          <a:xfrm>
            <a:off x="10097768" y="2148184"/>
            <a:ext cx="516914" cy="384117"/>
            <a:chOff x="2400300" y="6138653"/>
            <a:chExt cx="548994" cy="383151"/>
          </a:xfrm>
        </p:grpSpPr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74FEAD04-6759-B045-8E06-B0FD0641CB6F}"/>
                </a:ext>
              </a:extLst>
            </p:cNvPr>
            <p:cNvSpPr/>
            <p:nvPr/>
          </p:nvSpPr>
          <p:spPr>
            <a:xfrm>
              <a:off x="2400300" y="6138653"/>
              <a:ext cx="548994" cy="35888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31CE5CC5-D957-FD42-BDB8-5AB2DF451F8F}"/>
                </a:ext>
              </a:extLst>
            </p:cNvPr>
            <p:cNvSpPr txBox="1"/>
            <p:nvPr/>
          </p:nvSpPr>
          <p:spPr>
            <a:xfrm>
              <a:off x="2425483" y="6153401"/>
              <a:ext cx="480923" cy="36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IDS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EFB40C6-B900-E442-AB23-9D5EFFE9AF88}"/>
              </a:ext>
            </a:extLst>
          </p:cNvPr>
          <p:cNvGrpSpPr/>
          <p:nvPr/>
        </p:nvGrpSpPr>
        <p:grpSpPr>
          <a:xfrm>
            <a:off x="8664404" y="2206735"/>
            <a:ext cx="483835" cy="252674"/>
            <a:chOff x="2384012" y="2790108"/>
            <a:chExt cx="619222" cy="328613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D0D6A751-0E95-D949-A56F-7B0C016B70C4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9023DB1-3CDF-D848-ACEA-17D0D2F41483}"/>
                </a:ext>
              </a:extLst>
            </p:cNvPr>
            <p:cNvSpPr/>
            <p:nvPr/>
          </p:nvSpPr>
          <p:spPr>
            <a:xfrm>
              <a:off x="2483501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2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9971630-10C0-3948-866F-F0032708E62B}"/>
              </a:ext>
            </a:extLst>
          </p:cNvPr>
          <p:cNvGrpSpPr/>
          <p:nvPr/>
        </p:nvGrpSpPr>
        <p:grpSpPr>
          <a:xfrm>
            <a:off x="9620756" y="2203072"/>
            <a:ext cx="483835" cy="252674"/>
            <a:chOff x="2384012" y="2775820"/>
            <a:chExt cx="619222" cy="328613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48F8ED6E-6C62-B843-AF62-00B2EC03BE14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21C40F6-BD7C-B64E-9E7A-36D4F5B81076}"/>
                </a:ext>
              </a:extLst>
            </p:cNvPr>
            <p:cNvSpPr/>
            <p:nvPr/>
          </p:nvSpPr>
          <p:spPr>
            <a:xfrm>
              <a:off x="2483501" y="277582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928A3DE-52C2-0A44-B205-CC7A53F83325}"/>
              </a:ext>
            </a:extLst>
          </p:cNvPr>
          <p:cNvGrpSpPr/>
          <p:nvPr/>
        </p:nvGrpSpPr>
        <p:grpSpPr>
          <a:xfrm>
            <a:off x="11614874" y="2201748"/>
            <a:ext cx="467588" cy="252674"/>
            <a:chOff x="2292052" y="2790108"/>
            <a:chExt cx="598428" cy="328613"/>
          </a:xfrm>
        </p:grpSpPr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F196E6AA-DB16-344A-845F-9A0A4143E1E9}"/>
                </a:ext>
              </a:extLst>
            </p:cNvPr>
            <p:cNvCxnSpPr>
              <a:cxnSpLocks/>
            </p:cNvCxnSpPr>
            <p:nvPr/>
          </p:nvCxnSpPr>
          <p:spPr>
            <a:xfrm>
              <a:off x="2292052" y="2963371"/>
              <a:ext cx="59842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A6C3038-25AA-FD47-BA6F-D043FDF60EE0}"/>
                </a:ext>
              </a:extLst>
            </p:cNvPr>
            <p:cNvSpPr/>
            <p:nvPr/>
          </p:nvSpPr>
          <p:spPr>
            <a:xfrm>
              <a:off x="2369197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2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4181B35-538B-EB4D-9EFB-7CA731C0B8F3}"/>
              </a:ext>
            </a:extLst>
          </p:cNvPr>
          <p:cNvGrpSpPr/>
          <p:nvPr/>
        </p:nvGrpSpPr>
        <p:grpSpPr>
          <a:xfrm>
            <a:off x="7658100" y="2190762"/>
            <a:ext cx="483835" cy="252674"/>
            <a:chOff x="2384012" y="2775820"/>
            <a:chExt cx="619222" cy="328613"/>
          </a:xfrm>
        </p:grpSpPr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D6850AAD-ABC0-4C4E-B87A-A52043FC89BD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59D7F4B-E39B-CE42-AEF9-A4D08B15E4A2}"/>
                </a:ext>
              </a:extLst>
            </p:cNvPr>
            <p:cNvSpPr/>
            <p:nvPr/>
          </p:nvSpPr>
          <p:spPr>
            <a:xfrm>
              <a:off x="2483501" y="2775820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2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59D7BA2-8C9E-B44C-9CAE-A64597428857}"/>
              </a:ext>
            </a:extLst>
          </p:cNvPr>
          <p:cNvGrpSpPr/>
          <p:nvPr/>
        </p:nvGrpSpPr>
        <p:grpSpPr>
          <a:xfrm>
            <a:off x="10635361" y="2201748"/>
            <a:ext cx="483835" cy="252674"/>
            <a:chOff x="2384012" y="2790108"/>
            <a:chExt cx="619222" cy="328613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BA9D87A9-9BB2-4D40-903C-E84129A93D04}"/>
                </a:ext>
              </a:extLst>
            </p:cNvPr>
            <p:cNvCxnSpPr>
              <a:cxnSpLocks/>
            </p:cNvCxnSpPr>
            <p:nvPr/>
          </p:nvCxnSpPr>
          <p:spPr>
            <a:xfrm>
              <a:off x="2384012" y="2946342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9A18CEC-F705-304C-BC24-792C5F9A88BF}"/>
                </a:ext>
              </a:extLst>
            </p:cNvPr>
            <p:cNvSpPr/>
            <p:nvPr/>
          </p:nvSpPr>
          <p:spPr>
            <a:xfrm>
              <a:off x="2483501" y="2790108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67B1738-2BA0-8145-8102-0C88B8D8386B}"/>
              </a:ext>
            </a:extLst>
          </p:cNvPr>
          <p:cNvGrpSpPr/>
          <p:nvPr/>
        </p:nvGrpSpPr>
        <p:grpSpPr>
          <a:xfrm>
            <a:off x="9584421" y="1825625"/>
            <a:ext cx="1537961" cy="338362"/>
            <a:chOff x="3860986" y="1880897"/>
            <a:chExt cx="1968313" cy="440053"/>
          </a:xfrm>
        </p:grpSpPr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1BEE02D-5AB9-D740-B3F1-CB953DFEA7CE}"/>
                </a:ext>
              </a:extLst>
            </p:cNvPr>
            <p:cNvSpPr/>
            <p:nvPr/>
          </p:nvSpPr>
          <p:spPr>
            <a:xfrm>
              <a:off x="3860986" y="2028825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4DFB684-CB4A-7645-9A47-11EF0396C6ED}"/>
                </a:ext>
              </a:extLst>
            </p:cNvPr>
            <p:cNvSpPr/>
            <p:nvPr/>
          </p:nvSpPr>
          <p:spPr>
            <a:xfrm>
              <a:off x="4652353" y="1880897"/>
              <a:ext cx="342900" cy="328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1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FDE0680-3F1F-3441-8DD7-65517A3C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725" y="2704304"/>
            <a:ext cx="3416300" cy="3187700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7E494A2-7F64-0946-AE06-163397218E8D}"/>
              </a:ext>
            </a:extLst>
          </p:cNvPr>
          <p:cNvGrpSpPr/>
          <p:nvPr/>
        </p:nvGrpSpPr>
        <p:grpSpPr>
          <a:xfrm>
            <a:off x="11022679" y="2148183"/>
            <a:ext cx="671626" cy="384117"/>
            <a:chOff x="2318037" y="6138653"/>
            <a:chExt cx="713306" cy="383151"/>
          </a:xfrm>
          <a:noFill/>
        </p:grpSpPr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D4659E99-5A55-184C-A593-D3AFC6BDDC14}"/>
                </a:ext>
              </a:extLst>
            </p:cNvPr>
            <p:cNvSpPr/>
            <p:nvPr/>
          </p:nvSpPr>
          <p:spPr>
            <a:xfrm>
              <a:off x="2400300" y="6138653"/>
              <a:ext cx="551234" cy="3588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2A8B77B6-1642-6640-9F19-80F99EF54E49}"/>
                </a:ext>
              </a:extLst>
            </p:cNvPr>
            <p:cNvSpPr txBox="1"/>
            <p:nvPr/>
          </p:nvSpPr>
          <p:spPr>
            <a:xfrm>
              <a:off x="2318037" y="6153401"/>
              <a:ext cx="713306" cy="3684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VPN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F788D28-ED08-F54D-B060-64649EC6B3FF}"/>
              </a:ext>
            </a:extLst>
          </p:cNvPr>
          <p:cNvGrpSpPr/>
          <p:nvPr/>
        </p:nvGrpSpPr>
        <p:grpSpPr>
          <a:xfrm>
            <a:off x="9140065" y="2148184"/>
            <a:ext cx="466701" cy="384117"/>
            <a:chOff x="2396095" y="6138653"/>
            <a:chExt cx="495661" cy="383151"/>
          </a:xfrm>
        </p:grpSpPr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D434DDBE-F1E6-F440-9668-9ACD11803F53}"/>
                </a:ext>
              </a:extLst>
            </p:cNvPr>
            <p:cNvSpPr/>
            <p:nvPr/>
          </p:nvSpPr>
          <p:spPr>
            <a:xfrm>
              <a:off x="2400300" y="6138653"/>
              <a:ext cx="491456" cy="3588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9177A8B9-4047-2D4E-9DE3-68C97C1B3DB8}"/>
                </a:ext>
              </a:extLst>
            </p:cNvPr>
            <p:cNvSpPr txBox="1"/>
            <p:nvPr/>
          </p:nvSpPr>
          <p:spPr>
            <a:xfrm>
              <a:off x="2396095" y="6153401"/>
              <a:ext cx="485632" cy="36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FW</a:t>
              </a:r>
            </a:p>
          </p:txBody>
        </p:sp>
      </p:grpSp>
      <p:sp>
        <p:nvSpPr>
          <p:cNvPr id="69" name="Freeform 68">
            <a:extLst>
              <a:ext uri="{FF2B5EF4-FFF2-40B4-BE49-F238E27FC236}">
                <a16:creationId xmlns:a16="http://schemas.microsoft.com/office/drawing/2014/main" id="{7E4488A0-3B86-F44A-B64D-753ECA79688C}"/>
              </a:ext>
            </a:extLst>
          </p:cNvPr>
          <p:cNvSpPr/>
          <p:nvPr/>
        </p:nvSpPr>
        <p:spPr>
          <a:xfrm>
            <a:off x="9258300" y="3617104"/>
            <a:ext cx="2436204" cy="1726422"/>
          </a:xfrm>
          <a:custGeom>
            <a:avLst/>
            <a:gdLst>
              <a:gd name="connsiteX0" fmla="*/ 0 w 2493354"/>
              <a:gd name="connsiteY0" fmla="*/ 826308 h 1626408"/>
              <a:gd name="connsiteX1" fmla="*/ 914400 w 2493354"/>
              <a:gd name="connsiteY1" fmla="*/ 440545 h 1626408"/>
              <a:gd name="connsiteX2" fmla="*/ 2185988 w 2493354"/>
              <a:gd name="connsiteY2" fmla="*/ 11920 h 1626408"/>
              <a:gd name="connsiteX3" fmla="*/ 2486025 w 2493354"/>
              <a:gd name="connsiteY3" fmla="*/ 940608 h 1626408"/>
              <a:gd name="connsiteX4" fmla="*/ 2371725 w 2493354"/>
              <a:gd name="connsiteY4" fmla="*/ 1626408 h 162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3354" h="1626408">
                <a:moveTo>
                  <a:pt x="0" y="826308"/>
                </a:moveTo>
                <a:cubicBezTo>
                  <a:pt x="275034" y="701292"/>
                  <a:pt x="550069" y="576276"/>
                  <a:pt x="914400" y="440545"/>
                </a:cubicBezTo>
                <a:cubicBezTo>
                  <a:pt x="1278731" y="304814"/>
                  <a:pt x="1924051" y="-71424"/>
                  <a:pt x="2185988" y="11920"/>
                </a:cubicBezTo>
                <a:cubicBezTo>
                  <a:pt x="2447925" y="95264"/>
                  <a:pt x="2455069" y="671527"/>
                  <a:pt x="2486025" y="940608"/>
                </a:cubicBezTo>
                <a:cubicBezTo>
                  <a:pt x="2516981" y="1209689"/>
                  <a:pt x="2444353" y="1418048"/>
                  <a:pt x="2371725" y="1626408"/>
                </a:cubicBezTo>
              </a:path>
            </a:pathLst>
          </a:custGeom>
          <a:noFill/>
          <a:ln w="25400"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8138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255 C -0.00013 0.03635 -0.00026 0.07061 -0.01628 0.08588 C -0.03229 0.10116 -0.10052 0.07709 -0.09609 0.09422 C -0.09154 0.11111 -0.00768 0.14885 0.01068 0.18774 C 0.02904 0.22662 0.01419 0.28172 0.01419 0.32755 C 0.01419 0.37338 0.01068 0.46297 0.01068 0.46297 L 0.01068 0.46297 " pathEditMode="relative" ptsTypes="AAAAAAA">
                                      <p:cBhvr>
                                        <p:cTn id="6" dur="3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56 0.00047 C 0.03268 0.02454 0.06693 0.04908 0.06159 0.07963 C 0.05638 0.11019 -0.01706 0.14352 -0.0332 0.1838 C -0.04948 0.22408 -0.04245 0.27269 -0.03555 0.3213 " pathEditMode="relative" rAng="0" ptsTypes="AAAA">
                                      <p:cBhvr>
                                        <p:cTn id="9" dur="3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Random (baseline)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Consider NFs and servers/switches in </a:t>
            </a:r>
            <a:r>
              <a:rPr lang="en-US" dirty="0">
                <a:solidFill>
                  <a:srgbClr val="0432FF"/>
                </a:solidFill>
              </a:rPr>
              <a:t>random order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Attempt the above step </a:t>
            </a:r>
            <a:r>
              <a:rPr lang="en-US" i="1" dirty="0">
                <a:solidFill>
                  <a:srgbClr val="0432FF"/>
                </a:solidFill>
              </a:rPr>
              <a:t>n</a:t>
            </a:r>
            <a:r>
              <a:rPr lang="en-US" dirty="0">
                <a:solidFill>
                  <a:srgbClr val="0432FF"/>
                </a:solidFill>
              </a:rPr>
              <a:t> times</a:t>
            </a:r>
            <a:r>
              <a:rPr lang="en-US" dirty="0"/>
              <a:t> (e.g., n=100)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Choose the </a:t>
            </a:r>
            <a:r>
              <a:rPr lang="en-US" dirty="0">
                <a:solidFill>
                  <a:srgbClr val="0432FF"/>
                </a:solidFill>
              </a:rPr>
              <a:t>shortest path </a:t>
            </a:r>
            <a:r>
              <a:rPr lang="en-US" dirty="0"/>
              <a:t>between chain NFs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NetPack</a:t>
            </a:r>
            <a:r>
              <a:rPr lang="en-US" dirty="0"/>
              <a:t>: Random + 3 simple heuristics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Consider the chain NFs in a </a:t>
            </a:r>
            <a:r>
              <a:rPr lang="en-US" dirty="0">
                <a:solidFill>
                  <a:srgbClr val="0432FF"/>
                </a:solidFill>
              </a:rPr>
              <a:t>topological order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Re-use the same server</a:t>
            </a:r>
            <a:r>
              <a:rPr lang="en-US" dirty="0"/>
              <a:t> when allocating consecutive NFs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Gradually increase the </a:t>
            </a:r>
            <a:r>
              <a:rPr lang="en-US" dirty="0">
                <a:solidFill>
                  <a:srgbClr val="0432FF"/>
                </a:solidFill>
              </a:rPr>
              <a:t>network scope</a:t>
            </a:r>
            <a:r>
              <a:rPr lang="en-US" dirty="0"/>
              <a:t>: rack, cluster, etc.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VNFSolver</a:t>
            </a:r>
            <a:r>
              <a:rPr lang="en-US" dirty="0"/>
              <a:t>: how optimal is </a:t>
            </a:r>
            <a:r>
              <a:rPr lang="en-US" dirty="0" err="1"/>
              <a:t>NetPack</a:t>
            </a:r>
            <a:r>
              <a:rPr lang="en-US" dirty="0"/>
              <a:t>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Constraint-solver based</a:t>
            </a:r>
            <a:r>
              <a:rPr lang="en-US" dirty="0"/>
              <a:t> chain allocation algorithm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Slow, but </a:t>
            </a:r>
            <a:r>
              <a:rPr lang="en-US" dirty="0">
                <a:solidFill>
                  <a:srgbClr val="0432FF"/>
                </a:solidFill>
              </a:rPr>
              <a:t>complete</a:t>
            </a:r>
            <a:r>
              <a:rPr lang="en-US" dirty="0"/>
              <a:t>: finds a solution when one exists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Algorithms </a:t>
            </a:r>
            <a:r>
              <a:rPr lang="en-US" sz="4000" dirty="0"/>
              <a:t>for Chain Allocation and Management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A6EE61-9BA8-B746-8D2D-B2B246CB3C3A}"/>
              </a:ext>
            </a:extLst>
          </p:cNvPr>
          <p:cNvCxnSpPr>
            <a:cxnSpLocks/>
          </p:cNvCxnSpPr>
          <p:nvPr/>
        </p:nvCxnSpPr>
        <p:spPr>
          <a:xfrm flipV="1">
            <a:off x="8410575" y="2144110"/>
            <a:ext cx="0" cy="2691484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DA5F9D-496E-1C46-A441-33AD9195BFB9}"/>
              </a:ext>
            </a:extLst>
          </p:cNvPr>
          <p:cNvCxnSpPr>
            <a:cxnSpLocks/>
          </p:cNvCxnSpPr>
          <p:nvPr/>
        </p:nvCxnSpPr>
        <p:spPr>
          <a:xfrm>
            <a:off x="8410575" y="4835594"/>
            <a:ext cx="362902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7FC7E52-BE28-3E40-9F2D-711ACCF2D8D0}"/>
              </a:ext>
            </a:extLst>
          </p:cNvPr>
          <p:cNvSpPr txBox="1"/>
          <p:nvPr/>
        </p:nvSpPr>
        <p:spPr>
          <a:xfrm>
            <a:off x="9287183" y="4834767"/>
            <a:ext cx="933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2600">
                    <a:alpha val="70000"/>
                  </a:srgbClr>
                </a:solidFill>
              </a:rPr>
              <a:t>4-node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3D64CB-92A5-8F43-98C1-A658EA82D7C4}"/>
              </a:ext>
            </a:extLst>
          </p:cNvPr>
          <p:cNvSpPr txBox="1"/>
          <p:nvPr/>
        </p:nvSpPr>
        <p:spPr>
          <a:xfrm>
            <a:off x="10113779" y="4834767"/>
            <a:ext cx="105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10-node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B069F71-4514-EF4F-A622-22583372A0E7}"/>
              </a:ext>
            </a:extLst>
          </p:cNvPr>
          <p:cNvSpPr txBox="1"/>
          <p:nvPr/>
        </p:nvSpPr>
        <p:spPr>
          <a:xfrm>
            <a:off x="8322390" y="2170473"/>
            <a:ext cx="1034234" cy="37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E2</a:t>
            </a:r>
            <a:r>
              <a:rPr lang="en-US" dirty="0"/>
              <a:t> </a:t>
            </a:r>
            <a:endParaRPr lang="en-US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ED8238-C3D8-054D-9989-DEE376E9314C}"/>
              </a:ext>
            </a:extLst>
          </p:cNvPr>
          <p:cNvSpPr txBox="1"/>
          <p:nvPr/>
        </p:nvSpPr>
        <p:spPr>
          <a:xfrm>
            <a:off x="9329829" y="2145015"/>
            <a:ext cx="1548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Commercial</a:t>
            </a:r>
            <a:endParaRPr lang="en-US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7C9A41-9404-E546-96AC-47143A548B80}"/>
              </a:ext>
            </a:extLst>
          </p:cNvPr>
          <p:cNvSpPr txBox="1"/>
          <p:nvPr/>
        </p:nvSpPr>
        <p:spPr>
          <a:xfrm>
            <a:off x="10725560" y="2155277"/>
            <a:ext cx="1411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Facebook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293388-7900-7146-A622-454BC8011B63}"/>
              </a:ext>
            </a:extLst>
          </p:cNvPr>
          <p:cNvSpPr txBox="1"/>
          <p:nvPr/>
        </p:nvSpPr>
        <p:spPr>
          <a:xfrm rot="16200000">
            <a:off x="6909361" y="3389230"/>
            <a:ext cx="267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# of allocated chains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981B5F-E8CF-B04F-A8E3-4EF6FB2EC0AF}"/>
              </a:ext>
            </a:extLst>
          </p:cNvPr>
          <p:cNvGrpSpPr/>
          <p:nvPr/>
        </p:nvGrpSpPr>
        <p:grpSpPr>
          <a:xfrm>
            <a:off x="8436954" y="2665337"/>
            <a:ext cx="3371174" cy="279854"/>
            <a:chOff x="8436954" y="2665337"/>
            <a:chExt cx="3371174" cy="27985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98E4E8-8037-8146-ABAB-F67656A70C06}"/>
                </a:ext>
              </a:extLst>
            </p:cNvPr>
            <p:cNvSpPr/>
            <p:nvPr/>
          </p:nvSpPr>
          <p:spPr>
            <a:xfrm>
              <a:off x="8436954" y="2691622"/>
              <a:ext cx="404813" cy="253569"/>
            </a:xfrm>
            <a:prstGeom prst="rect">
              <a:avLst/>
            </a:prstGeom>
            <a:solidFill>
              <a:srgbClr val="FF9CA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B915803-B9BF-BC49-9104-53B37D0C63FB}"/>
                </a:ext>
              </a:extLst>
            </p:cNvPr>
            <p:cNvSpPr/>
            <p:nvPr/>
          </p:nvSpPr>
          <p:spPr>
            <a:xfrm>
              <a:off x="8875563" y="2685212"/>
              <a:ext cx="404813" cy="2535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1544A1-23BA-324D-826F-79BDFF567303}"/>
                </a:ext>
              </a:extLst>
            </p:cNvPr>
            <p:cNvSpPr/>
            <p:nvPr/>
          </p:nvSpPr>
          <p:spPr>
            <a:xfrm>
              <a:off x="9756008" y="2686362"/>
              <a:ext cx="404813" cy="253569"/>
            </a:xfrm>
            <a:prstGeom prst="rect">
              <a:avLst/>
            </a:prstGeom>
            <a:solidFill>
              <a:srgbClr val="FF9CA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4FE28F-BDD3-844C-99EE-B3102C71136E}"/>
                </a:ext>
              </a:extLst>
            </p:cNvPr>
            <p:cNvSpPr/>
            <p:nvPr/>
          </p:nvSpPr>
          <p:spPr>
            <a:xfrm>
              <a:off x="10194617" y="2679952"/>
              <a:ext cx="404813" cy="2535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EBB55D-B8E3-9843-805B-AD70D69154DE}"/>
                </a:ext>
              </a:extLst>
            </p:cNvPr>
            <p:cNvSpPr/>
            <p:nvPr/>
          </p:nvSpPr>
          <p:spPr>
            <a:xfrm>
              <a:off x="10964706" y="2665337"/>
              <a:ext cx="404813" cy="253569"/>
            </a:xfrm>
            <a:prstGeom prst="rect">
              <a:avLst/>
            </a:prstGeom>
            <a:solidFill>
              <a:srgbClr val="FF9CA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A4D196E-5178-6347-B2D3-F9A367077F48}"/>
                </a:ext>
              </a:extLst>
            </p:cNvPr>
            <p:cNvSpPr/>
            <p:nvPr/>
          </p:nvSpPr>
          <p:spPr>
            <a:xfrm>
              <a:off x="11403315" y="2674693"/>
              <a:ext cx="404813" cy="2535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5FE9DBF-AC66-944E-9599-2EB8CE65EE30}"/>
              </a:ext>
            </a:extLst>
          </p:cNvPr>
          <p:cNvSpPr txBox="1"/>
          <p:nvPr/>
        </p:nvSpPr>
        <p:spPr>
          <a:xfrm>
            <a:off x="3058505" y="6246915"/>
            <a:ext cx="7504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/>
            <a:r>
              <a:rPr lang="en-CA" sz="1600" dirty="0" err="1"/>
              <a:t>Palkar</a:t>
            </a:r>
            <a:r>
              <a:rPr lang="en-CA" sz="1600" dirty="0"/>
              <a:t> et al., E2: A Framework for NFV Applications, SOSP’15</a:t>
            </a:r>
          </a:p>
          <a:p>
            <a:pPr marL="534988" indent="-41275"/>
            <a:r>
              <a:rPr lang="en-CA" sz="1600" dirty="0"/>
              <a:t>Bayless et al., SAT Modulo Monotonic Theories, AAAI'15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067852-336D-3E4E-B6DF-FD02CE02D156}"/>
              </a:ext>
            </a:extLst>
          </p:cNvPr>
          <p:cNvGrpSpPr/>
          <p:nvPr/>
        </p:nvGrpSpPr>
        <p:grpSpPr>
          <a:xfrm>
            <a:off x="8434694" y="3073480"/>
            <a:ext cx="3372161" cy="1823379"/>
            <a:chOff x="8434694" y="3073480"/>
            <a:chExt cx="3372161" cy="18233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9212BA-9EB1-FB4F-A26F-71ECFF7432B4}"/>
                </a:ext>
              </a:extLst>
            </p:cNvPr>
            <p:cNvGrpSpPr/>
            <p:nvPr/>
          </p:nvGrpSpPr>
          <p:grpSpPr>
            <a:xfrm>
              <a:off x="8434694" y="4322803"/>
              <a:ext cx="404813" cy="512792"/>
              <a:chOff x="8434694" y="4322803"/>
              <a:chExt cx="404813" cy="51279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EE2AC7-6E7E-594A-8C08-260F3C7A7BD3}"/>
                  </a:ext>
                </a:extLst>
              </p:cNvPr>
              <p:cNvSpPr/>
              <p:nvPr/>
            </p:nvSpPr>
            <p:spPr>
              <a:xfrm>
                <a:off x="8434694" y="4322803"/>
                <a:ext cx="404813" cy="512792"/>
              </a:xfrm>
              <a:prstGeom prst="rect">
                <a:avLst/>
              </a:prstGeom>
              <a:solidFill>
                <a:srgbClr val="FF9CA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12768FD-5E5F-6A4A-810F-2EF84D6F5CB8}"/>
                  </a:ext>
                </a:extLst>
              </p:cNvPr>
              <p:cNvSpPr txBox="1"/>
              <p:nvPr/>
            </p:nvSpPr>
            <p:spPr>
              <a:xfrm rot="16200000">
                <a:off x="8465909" y="4411071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5BDF83-9BA6-764C-921B-DFEA117648F3}"/>
                </a:ext>
              </a:extLst>
            </p:cNvPr>
            <p:cNvGrpSpPr/>
            <p:nvPr/>
          </p:nvGrpSpPr>
          <p:grpSpPr>
            <a:xfrm>
              <a:off x="8868390" y="4456153"/>
              <a:ext cx="404813" cy="374678"/>
              <a:chOff x="8868390" y="4456153"/>
              <a:chExt cx="404813" cy="37467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152F622-8803-3043-A789-86201446F6F5}"/>
                  </a:ext>
                </a:extLst>
              </p:cNvPr>
              <p:cNvSpPr/>
              <p:nvPr/>
            </p:nvSpPr>
            <p:spPr>
              <a:xfrm>
                <a:off x="8868390" y="4456153"/>
                <a:ext cx="404813" cy="37467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2516083-A80D-5446-A390-F3DFF0E334D2}"/>
                  </a:ext>
                </a:extLst>
              </p:cNvPr>
              <p:cNvSpPr txBox="1"/>
              <p:nvPr/>
            </p:nvSpPr>
            <p:spPr>
              <a:xfrm rot="16200000">
                <a:off x="8933625" y="4484641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DB082F2-297A-DC4D-A708-FA92CC53B066}"/>
                </a:ext>
              </a:extLst>
            </p:cNvPr>
            <p:cNvGrpSpPr/>
            <p:nvPr/>
          </p:nvGrpSpPr>
          <p:grpSpPr>
            <a:xfrm>
              <a:off x="9744382" y="3926722"/>
              <a:ext cx="406389" cy="970137"/>
              <a:chOff x="9744382" y="3926722"/>
              <a:chExt cx="406389" cy="97013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1C110D0-2A89-8B41-9FBD-2527146E512D}"/>
                  </a:ext>
                </a:extLst>
              </p:cNvPr>
              <p:cNvSpPr/>
              <p:nvPr/>
            </p:nvSpPr>
            <p:spPr>
              <a:xfrm>
                <a:off x="9744382" y="3989460"/>
                <a:ext cx="404813" cy="841368"/>
              </a:xfrm>
              <a:prstGeom prst="rect">
                <a:avLst/>
              </a:prstGeom>
              <a:solidFill>
                <a:srgbClr val="FF9CA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13DEC6-2A3D-3340-8DE4-1931A037B489}"/>
                  </a:ext>
                </a:extLst>
              </p:cNvPr>
              <p:cNvSpPr txBox="1"/>
              <p:nvPr/>
            </p:nvSpPr>
            <p:spPr>
              <a:xfrm rot="16200000">
                <a:off x="9481036" y="4227125"/>
                <a:ext cx="970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Random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6DFA5C-3AF4-834C-A2B1-8A89322ADDFF}"/>
                </a:ext>
              </a:extLst>
            </p:cNvPr>
            <p:cNvGrpSpPr/>
            <p:nvPr/>
          </p:nvGrpSpPr>
          <p:grpSpPr>
            <a:xfrm>
              <a:off x="10178078" y="4164083"/>
              <a:ext cx="404813" cy="676269"/>
              <a:chOff x="10178078" y="4164083"/>
              <a:chExt cx="404813" cy="67626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17A5F30-BC4B-3645-9BBC-C5317E6AEC98}"/>
                  </a:ext>
                </a:extLst>
              </p:cNvPr>
              <p:cNvSpPr/>
              <p:nvPr/>
            </p:nvSpPr>
            <p:spPr>
              <a:xfrm>
                <a:off x="10178078" y="4164083"/>
                <a:ext cx="404813" cy="67626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37A057-C23C-7640-B5A1-A26E6E22B608}"/>
                  </a:ext>
                </a:extLst>
              </p:cNvPr>
              <p:cNvSpPr txBox="1"/>
              <p:nvPr/>
            </p:nvSpPr>
            <p:spPr>
              <a:xfrm rot="16200000">
                <a:off x="10215909" y="430069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23997F-D919-E148-BAC1-A4126F38BA36}"/>
                </a:ext>
              </a:extLst>
            </p:cNvPr>
            <p:cNvGrpSpPr/>
            <p:nvPr/>
          </p:nvGrpSpPr>
          <p:grpSpPr>
            <a:xfrm>
              <a:off x="10968346" y="3073480"/>
              <a:ext cx="404813" cy="1766868"/>
              <a:chOff x="10968346" y="3073480"/>
              <a:chExt cx="404813" cy="176686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3989E87-AF34-2F40-B9B8-2122F0BDC877}"/>
                  </a:ext>
                </a:extLst>
              </p:cNvPr>
              <p:cNvSpPr/>
              <p:nvPr/>
            </p:nvSpPr>
            <p:spPr>
              <a:xfrm>
                <a:off x="10968346" y="3073480"/>
                <a:ext cx="404813" cy="1766868"/>
              </a:xfrm>
              <a:prstGeom prst="rect">
                <a:avLst/>
              </a:prstGeom>
              <a:solidFill>
                <a:srgbClr val="FF9CA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CA0E57-6D6F-CD43-8A74-CEE16962DB36}"/>
                  </a:ext>
                </a:extLst>
              </p:cNvPr>
              <p:cNvSpPr txBox="1"/>
              <p:nvPr/>
            </p:nvSpPr>
            <p:spPr>
              <a:xfrm rot="16200000">
                <a:off x="10684492" y="3775174"/>
                <a:ext cx="970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Random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F9E98B-380C-AD47-8109-EF7FFC976FA0}"/>
                </a:ext>
              </a:extLst>
            </p:cNvPr>
            <p:cNvGrpSpPr/>
            <p:nvPr/>
          </p:nvGrpSpPr>
          <p:grpSpPr>
            <a:xfrm>
              <a:off x="11402042" y="4199006"/>
              <a:ext cx="404813" cy="636578"/>
              <a:chOff x="11402042" y="4199006"/>
              <a:chExt cx="404813" cy="63657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D56E60D-B2DC-A343-9578-6278957D0723}"/>
                  </a:ext>
                </a:extLst>
              </p:cNvPr>
              <p:cNvSpPr/>
              <p:nvPr/>
            </p:nvSpPr>
            <p:spPr>
              <a:xfrm>
                <a:off x="11402042" y="4199006"/>
                <a:ext cx="404813" cy="63657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9F32EE-2401-7641-9DA3-EA32830826B1}"/>
                  </a:ext>
                </a:extLst>
              </p:cNvPr>
              <p:cNvSpPr txBox="1"/>
              <p:nvPr/>
            </p:nvSpPr>
            <p:spPr>
              <a:xfrm rot="16200000">
                <a:off x="11466661" y="433747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904CB9-E885-6746-B506-526E22B88BED}"/>
              </a:ext>
            </a:extLst>
          </p:cNvPr>
          <p:cNvGrpSpPr/>
          <p:nvPr/>
        </p:nvGrpSpPr>
        <p:grpSpPr>
          <a:xfrm>
            <a:off x="8439762" y="2836706"/>
            <a:ext cx="3372161" cy="1584630"/>
            <a:chOff x="8439762" y="2836706"/>
            <a:chExt cx="3372161" cy="15846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042985-D106-A24F-9C1D-759765FD6905}"/>
                </a:ext>
              </a:extLst>
            </p:cNvPr>
            <p:cNvGrpSpPr/>
            <p:nvPr/>
          </p:nvGrpSpPr>
          <p:grpSpPr>
            <a:xfrm>
              <a:off x="8439762" y="2986270"/>
              <a:ext cx="404813" cy="1300162"/>
              <a:chOff x="8439762" y="2986270"/>
              <a:chExt cx="404813" cy="130016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83DCDC3-2AB5-8A4B-A9F8-95D73FE79B3F}"/>
                  </a:ext>
                </a:extLst>
              </p:cNvPr>
              <p:cNvSpPr/>
              <p:nvPr/>
            </p:nvSpPr>
            <p:spPr>
              <a:xfrm>
                <a:off x="8439762" y="2986270"/>
                <a:ext cx="404813" cy="1300162"/>
              </a:xfrm>
              <a:prstGeom prst="rect">
                <a:avLst/>
              </a:prstGeom>
              <a:solidFill>
                <a:srgbClr val="FF9CA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DFA8CA-F616-0C43-930B-5DF9D6C76389}"/>
                  </a:ext>
                </a:extLst>
              </p:cNvPr>
              <p:cNvSpPr txBox="1"/>
              <p:nvPr/>
            </p:nvSpPr>
            <p:spPr>
              <a:xfrm rot="16200000">
                <a:off x="8150440" y="3486140"/>
                <a:ext cx="951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NetPack</a:t>
                </a:r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193F9B2-0350-AB4F-A221-C0393B58EED9}"/>
                </a:ext>
              </a:extLst>
            </p:cNvPr>
            <p:cNvGrpSpPr/>
            <p:nvPr/>
          </p:nvGrpSpPr>
          <p:grpSpPr>
            <a:xfrm>
              <a:off x="8873458" y="2971982"/>
              <a:ext cx="404813" cy="1449354"/>
              <a:chOff x="8873458" y="2971982"/>
              <a:chExt cx="404813" cy="144935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4E2006F-B71A-D44D-BF2D-64275725B691}"/>
                  </a:ext>
                </a:extLst>
              </p:cNvPr>
              <p:cNvSpPr/>
              <p:nvPr/>
            </p:nvSpPr>
            <p:spPr>
              <a:xfrm>
                <a:off x="8873458" y="2971982"/>
                <a:ext cx="404813" cy="14493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8F314-791A-5D4E-B0E8-3C89AE0884AA}"/>
                  </a:ext>
                </a:extLst>
              </p:cNvPr>
              <p:cNvSpPr txBox="1"/>
              <p:nvPr/>
            </p:nvSpPr>
            <p:spPr>
              <a:xfrm rot="16200000">
                <a:off x="8602391" y="3512412"/>
                <a:ext cx="951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NetPack</a:t>
                </a:r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6F1312-E7B0-9243-8FC1-538A502B3B3A}"/>
                </a:ext>
              </a:extLst>
            </p:cNvPr>
            <p:cNvGrpSpPr/>
            <p:nvPr/>
          </p:nvGrpSpPr>
          <p:grpSpPr>
            <a:xfrm>
              <a:off x="9749450" y="2981503"/>
              <a:ext cx="404813" cy="983178"/>
              <a:chOff x="9749450" y="2981503"/>
              <a:chExt cx="404813" cy="983178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0F06046-1BC7-8F4B-BFF5-E57AFBA7D801}"/>
                  </a:ext>
                </a:extLst>
              </p:cNvPr>
              <p:cNvSpPr/>
              <p:nvPr/>
            </p:nvSpPr>
            <p:spPr>
              <a:xfrm>
                <a:off x="9749450" y="2981503"/>
                <a:ext cx="404813" cy="968373"/>
              </a:xfrm>
              <a:prstGeom prst="rect">
                <a:avLst/>
              </a:prstGeom>
              <a:solidFill>
                <a:srgbClr val="FF9CA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5ACA40-5BE3-0E42-A173-CF53DF0DCC50}"/>
                  </a:ext>
                </a:extLst>
              </p:cNvPr>
              <p:cNvSpPr txBox="1"/>
              <p:nvPr/>
            </p:nvSpPr>
            <p:spPr>
              <a:xfrm rot="16200000">
                <a:off x="9479994" y="3304436"/>
                <a:ext cx="951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NetPack</a:t>
                </a:r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D487F5B-F5DE-7E43-BD91-302DD4AF02BF}"/>
                </a:ext>
              </a:extLst>
            </p:cNvPr>
            <p:cNvGrpSpPr/>
            <p:nvPr/>
          </p:nvGrpSpPr>
          <p:grpSpPr>
            <a:xfrm>
              <a:off x="10175566" y="2967215"/>
              <a:ext cx="412393" cy="1166814"/>
              <a:chOff x="10175566" y="2967215"/>
              <a:chExt cx="412393" cy="1166814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666326B-2BD6-8B4B-A791-2EEC4AA818B2}"/>
                  </a:ext>
                </a:extLst>
              </p:cNvPr>
              <p:cNvSpPr/>
              <p:nvPr/>
            </p:nvSpPr>
            <p:spPr>
              <a:xfrm>
                <a:off x="10183146" y="2967215"/>
                <a:ext cx="404813" cy="116681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29E7A7-F2DD-BF43-B695-A8E38AA22B31}"/>
                  </a:ext>
                </a:extLst>
              </p:cNvPr>
              <p:cNvSpPr txBox="1"/>
              <p:nvPr/>
            </p:nvSpPr>
            <p:spPr>
              <a:xfrm rot="16200000">
                <a:off x="9884653" y="3391538"/>
                <a:ext cx="951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NetPack</a:t>
                </a:r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79ACB8-1E04-8D4D-8D2B-B57DA85F3A6A}"/>
                </a:ext>
              </a:extLst>
            </p:cNvPr>
            <p:cNvGrpSpPr/>
            <p:nvPr/>
          </p:nvGrpSpPr>
          <p:grpSpPr>
            <a:xfrm>
              <a:off x="11407110" y="2960968"/>
              <a:ext cx="404813" cy="1206505"/>
              <a:chOff x="11407110" y="2960968"/>
              <a:chExt cx="404813" cy="1206505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A46E64D-86DC-1B47-8F42-290C2C992E27}"/>
                  </a:ext>
                </a:extLst>
              </p:cNvPr>
              <p:cNvSpPr/>
              <p:nvPr/>
            </p:nvSpPr>
            <p:spPr>
              <a:xfrm>
                <a:off x="11407110" y="2960968"/>
                <a:ext cx="404813" cy="120650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E663E7-1B49-3444-B00A-385E6154916E}"/>
                  </a:ext>
                </a:extLst>
              </p:cNvPr>
              <p:cNvSpPr txBox="1"/>
              <p:nvPr/>
            </p:nvSpPr>
            <p:spPr>
              <a:xfrm rot="16200000">
                <a:off x="11140640" y="3465108"/>
                <a:ext cx="951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NetPack</a:t>
                </a:r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3239F0-7985-C54F-B6A4-9AE3E9BA8DD7}"/>
                </a:ext>
              </a:extLst>
            </p:cNvPr>
            <p:cNvGrpSpPr/>
            <p:nvPr/>
          </p:nvGrpSpPr>
          <p:grpSpPr>
            <a:xfrm>
              <a:off x="10957648" y="2836706"/>
              <a:ext cx="404813" cy="333746"/>
              <a:chOff x="10957648" y="2836706"/>
              <a:chExt cx="404813" cy="333746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03F5A32-F7BB-5147-B422-000A117568F0}"/>
                  </a:ext>
                </a:extLst>
              </p:cNvPr>
              <p:cNvSpPr/>
              <p:nvPr/>
            </p:nvSpPr>
            <p:spPr>
              <a:xfrm flipV="1">
                <a:off x="10957648" y="2945191"/>
                <a:ext cx="404813" cy="1077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73885BF-6521-9F4B-83E6-E91D2E3830D1}"/>
                  </a:ext>
                </a:extLst>
              </p:cNvPr>
              <p:cNvSpPr txBox="1"/>
              <p:nvPr/>
            </p:nvSpPr>
            <p:spPr>
              <a:xfrm rot="16200000">
                <a:off x="10977415" y="281891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27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58" grpId="0"/>
      <p:bldP spid="59" grpId="0"/>
      <p:bldP spid="60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Security</a:t>
            </a:r>
          </a:p>
          <a:p>
            <a:pPr lvl="1"/>
            <a:r>
              <a:rPr lang="en-US" dirty="0"/>
              <a:t>Firewall, DDoS protection, DPI</a:t>
            </a:r>
          </a:p>
          <a:p>
            <a:r>
              <a:rPr lang="en-US" dirty="0">
                <a:solidFill>
                  <a:srgbClr val="0432FF"/>
                </a:solidFill>
              </a:rPr>
              <a:t>Monitoring</a:t>
            </a:r>
          </a:p>
          <a:p>
            <a:pPr lvl="1"/>
            <a:r>
              <a:rPr lang="en-US" dirty="0" err="1"/>
              <a:t>QoE</a:t>
            </a:r>
            <a:r>
              <a:rPr lang="en-US" dirty="0"/>
              <a:t> monitor, Network Stats</a:t>
            </a:r>
          </a:p>
          <a:p>
            <a:r>
              <a:rPr lang="en-US" dirty="0">
                <a:solidFill>
                  <a:srgbClr val="0432FF"/>
                </a:solidFill>
              </a:rPr>
              <a:t>Services</a:t>
            </a:r>
          </a:p>
          <a:p>
            <a:pPr lvl="1"/>
            <a:r>
              <a:rPr lang="en-US" dirty="0"/>
              <a:t>Ad insertion, Transcoder</a:t>
            </a:r>
          </a:p>
          <a:p>
            <a:r>
              <a:rPr lang="en-US" dirty="0">
                <a:solidFill>
                  <a:srgbClr val="0432FF"/>
                </a:solidFill>
              </a:rPr>
              <a:t>Network optimization</a:t>
            </a:r>
          </a:p>
          <a:p>
            <a:pPr lvl="1"/>
            <a:r>
              <a:rPr lang="en-US" dirty="0"/>
              <a:t>NAT, Load-balancer, WAN accelerator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D8DB6-91BE-0745-B23F-B87778E6E1C0}"/>
              </a:ext>
            </a:extLst>
          </p:cNvPr>
          <p:cNvSpPr txBox="1"/>
          <p:nvPr/>
        </p:nvSpPr>
        <p:spPr>
          <a:xfrm>
            <a:off x="838201" y="5655685"/>
            <a:ext cx="1089794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Sherry et al. find </a:t>
            </a:r>
            <a:r>
              <a:rPr lang="en-CA" sz="2800" dirty="0">
                <a:solidFill>
                  <a:srgbClr val="0432FF"/>
                </a:solidFill>
              </a:rPr>
              <a:t># of middleboxes are ≈ to # of L2/L3 devices</a:t>
            </a:r>
            <a:r>
              <a:rPr lang="en-CA" sz="2800" dirty="0"/>
              <a:t> in enterprise</a:t>
            </a:r>
            <a:endParaRPr lang="en-CA" sz="2800" b="0" dirty="0"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Network Functions (NF) are </a:t>
            </a:r>
            <a:r>
              <a:rPr lang="en-US" sz="4000" dirty="0">
                <a:solidFill>
                  <a:srgbClr val="0432FF"/>
                </a:solidFill>
              </a:rPr>
              <a:t>useful and widespread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2EC16-2B1F-E241-887E-F5404BE6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33" y="1690688"/>
            <a:ext cx="5875401" cy="36256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1DA28-D3F0-F743-BC94-6A241BEA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BF11-4889-9948-A7EB-60AB2A7B885A}"/>
              </a:ext>
            </a:extLst>
          </p:cNvPr>
          <p:cNvSpPr txBox="1"/>
          <p:nvPr/>
        </p:nvSpPr>
        <p:spPr>
          <a:xfrm>
            <a:off x="838200" y="6373043"/>
            <a:ext cx="101030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/>
            <a:r>
              <a:rPr lang="en-CA" sz="1600" dirty="0"/>
              <a:t>Sherry et al. Making Middleboxes Someone Else's Problem: Network Processing as a Cloud Service, SIGCOMM'12</a:t>
            </a:r>
            <a:endParaRPr lang="en-CA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4C7DE-CC60-F543-9AB5-A8EA1A5AB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29" y="1680810"/>
            <a:ext cx="5477202" cy="36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A716AE4-9756-AD47-A1A1-21B4DC87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Our </a:t>
            </a:r>
            <a:r>
              <a:rPr lang="en-US" sz="4000" dirty="0">
                <a:solidFill>
                  <a:srgbClr val="0432FF"/>
                </a:solidFill>
              </a:rPr>
              <a:t>contributions</a:t>
            </a:r>
            <a:r>
              <a:rPr lang="en-US" sz="4000" dirty="0"/>
              <a:t>: API and algorithm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55FF-5E03-C941-B1F5-7C565CBA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20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28E27F-AD68-1C40-8CBE-EC7EB9208878}"/>
              </a:ext>
            </a:extLst>
          </p:cNvPr>
          <p:cNvSpPr txBox="1"/>
          <p:nvPr/>
        </p:nvSpPr>
        <p:spPr>
          <a:xfrm>
            <a:off x="5113881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2">
                    <a:lumMod val="75000"/>
                  </a:schemeClr>
                </a:solidFill>
              </a:rPr>
              <a:t>How can tenants</a:t>
            </a:r>
            <a:r>
              <a:rPr lang="en-CA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allocate and manage</a:t>
            </a:r>
            <a:r>
              <a:rPr lang="en-CA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bg2">
                    <a:lumMod val="75000"/>
                  </a:schemeClr>
                </a:solidFill>
              </a:rPr>
              <a:t>their VNF chains?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183E86-AF3E-044F-AE19-74D2C2B6E93E}"/>
              </a:ext>
            </a:extLst>
          </p:cNvPr>
          <p:cNvSpPr txBox="1"/>
          <p:nvPr/>
        </p:nvSpPr>
        <p:spPr>
          <a:xfrm>
            <a:off x="387087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2E9F9E-5ED3-B349-861C-93AE98A4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0"/>
            <a:ext cx="10515600" cy="36965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API to allocate and manage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VNF chains</a:t>
            </a:r>
          </a:p>
          <a:p>
            <a:pPr>
              <a:lnSpc>
                <a:spcPct val="100000"/>
              </a:lnSpc>
            </a:pPr>
            <a:r>
              <a:rPr lang="en-US" dirty="0"/>
              <a:t>Three </a:t>
            </a:r>
            <a:r>
              <a:rPr lang="en-US" dirty="0">
                <a:solidFill>
                  <a:srgbClr val="0432FF"/>
                </a:solidFill>
              </a:rPr>
              <a:t>algorithms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implement the API, and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achieve high data center utilization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Evaluation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simulate: in data center scale with </a:t>
            </a:r>
            <a:r>
              <a:rPr lang="en-US" dirty="0">
                <a:solidFill>
                  <a:srgbClr val="0432FF"/>
                </a:solidFill>
              </a:rPr>
              <a:t>1000+ servers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Daisy</a:t>
            </a:r>
            <a:r>
              <a:rPr lang="en-US" dirty="0"/>
              <a:t>: emulate chain management at rack-scale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E275BA-211E-0A40-A8D2-FADE2D56C6B4}"/>
              </a:ext>
            </a:extLst>
          </p:cNvPr>
          <p:cNvGrpSpPr/>
          <p:nvPr/>
        </p:nvGrpSpPr>
        <p:grpSpPr>
          <a:xfrm>
            <a:off x="6315804" y="2764218"/>
            <a:ext cx="5757255" cy="2108110"/>
            <a:chOff x="1407216" y="2663654"/>
            <a:chExt cx="8189211" cy="27830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89F71A-4D90-264B-A998-19880DB8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C21902-2FCC-9C4E-8661-80936D66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25CBCBA-AF80-CC47-A6E1-976804DB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4C8A6-56AE-D945-A210-1A88D1F0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41D0D65-99E3-994D-852D-86B25787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1CC9BA2-E52D-4E4A-B545-24CF01F2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89130B-B681-5743-BA8C-E204F2FB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95E4CC-AA82-9E44-A1CF-B699EF3CBC7F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95B59-3683-324A-A9CB-BE202DD77E7E}"/>
                </a:ext>
              </a:extLst>
            </p:cNvPr>
            <p:cNvSpPr txBox="1"/>
            <p:nvPr/>
          </p:nvSpPr>
          <p:spPr>
            <a:xfrm>
              <a:off x="8189927" y="3259721"/>
              <a:ext cx="666257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C6A2CB0-318B-9C4B-9B62-CDBA7FC0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85622D-068E-D34D-A624-B7452A0212C8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DEAEC0-2FFB-7647-9DE6-887E690F9801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4147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A716AE4-9756-AD47-A1A1-21B4DC87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Our </a:t>
            </a:r>
            <a:r>
              <a:rPr lang="en-US" sz="4000" dirty="0">
                <a:solidFill>
                  <a:srgbClr val="0432FF"/>
                </a:solidFill>
              </a:rPr>
              <a:t>contributions</a:t>
            </a:r>
            <a:r>
              <a:rPr lang="en-US" sz="4000" dirty="0"/>
              <a:t>: API and algorithm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55FF-5E03-C941-B1F5-7C565CBA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21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28E27F-AD68-1C40-8CBE-EC7EB9208878}"/>
              </a:ext>
            </a:extLst>
          </p:cNvPr>
          <p:cNvSpPr txBox="1"/>
          <p:nvPr/>
        </p:nvSpPr>
        <p:spPr>
          <a:xfrm>
            <a:off x="5113881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2">
                    <a:lumMod val="75000"/>
                  </a:schemeClr>
                </a:solidFill>
              </a:rPr>
              <a:t>How can tenants</a:t>
            </a:r>
            <a:r>
              <a:rPr lang="en-CA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allocate and manage</a:t>
            </a:r>
            <a:r>
              <a:rPr lang="en-CA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2400" dirty="0">
                <a:solidFill>
                  <a:schemeClr val="bg2">
                    <a:lumMod val="75000"/>
                  </a:schemeClr>
                </a:solidFill>
              </a:rPr>
              <a:t>their VNF chains?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183E86-AF3E-044F-AE19-74D2C2B6E93E}"/>
              </a:ext>
            </a:extLst>
          </p:cNvPr>
          <p:cNvSpPr txBox="1"/>
          <p:nvPr/>
        </p:nvSpPr>
        <p:spPr>
          <a:xfrm>
            <a:off x="387087" y="1545442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92E9F9E-5ED3-B349-861C-93AE98A4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0420"/>
            <a:ext cx="10515600" cy="36965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API to allocate and manage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VNF chains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Three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implement the API, and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achieve high data center utilization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Evaluation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simulate: in data center scale with </a:t>
            </a:r>
            <a:r>
              <a:rPr lang="en-US" dirty="0">
                <a:solidFill>
                  <a:srgbClr val="0432FF"/>
                </a:solidFill>
              </a:rPr>
              <a:t>1000+ servers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Daisy</a:t>
            </a:r>
            <a:r>
              <a:rPr lang="en-US" dirty="0"/>
              <a:t>: emulate chain management at rack-scale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E275BA-211E-0A40-A8D2-FADE2D56C6B4}"/>
              </a:ext>
            </a:extLst>
          </p:cNvPr>
          <p:cNvGrpSpPr/>
          <p:nvPr/>
        </p:nvGrpSpPr>
        <p:grpSpPr>
          <a:xfrm>
            <a:off x="6315804" y="2764218"/>
            <a:ext cx="5757255" cy="2108110"/>
            <a:chOff x="1407216" y="2663654"/>
            <a:chExt cx="8189211" cy="27830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89F71A-4D90-264B-A998-19880DB8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C21902-2FCC-9C4E-8661-80936D66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25CBCBA-AF80-CC47-A6E1-976804DB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4C8A6-56AE-D945-A210-1A88D1F0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41D0D65-99E3-994D-852D-86B25787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1CC9BA2-E52D-4E4A-B545-24CF01F2E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189130B-B681-5743-BA8C-E204F2FB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95E4CC-AA82-9E44-A1CF-B699EF3CBC7F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95B59-3683-324A-A9CB-BE202DD77E7E}"/>
                </a:ext>
              </a:extLst>
            </p:cNvPr>
            <p:cNvSpPr txBox="1"/>
            <p:nvPr/>
          </p:nvSpPr>
          <p:spPr>
            <a:xfrm>
              <a:off x="8189927" y="3259721"/>
              <a:ext cx="666257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C6A2CB0-318B-9C4B-9B62-CDBA7FC0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85622D-068E-D34D-A624-B7452A0212C8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DEAEC0-2FFB-7647-9DE6-887E690F9801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6695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How good is the data center </a:t>
            </a:r>
            <a:r>
              <a:rPr lang="en-US" dirty="0">
                <a:solidFill>
                  <a:srgbClr val="0432FF"/>
                </a:solidFill>
              </a:rPr>
              <a:t>utilization</a:t>
            </a:r>
            <a:r>
              <a:rPr lang="en-US" dirty="0"/>
              <a:t>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Evaluate Random,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NetPack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VNFSolver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 three different data center topologies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 five different VNF chains with varying length (2-10)</a:t>
            </a:r>
          </a:p>
          <a:p>
            <a:pPr>
              <a:lnSpc>
                <a:spcPct val="100000"/>
              </a:lnSpc>
            </a:pPr>
            <a:r>
              <a:rPr lang="en-US" dirty="0"/>
              <a:t>How </a:t>
            </a:r>
            <a:r>
              <a:rPr lang="en-US" dirty="0">
                <a:solidFill>
                  <a:srgbClr val="0432FF"/>
                </a:solidFill>
              </a:rPr>
              <a:t>fast</a:t>
            </a:r>
            <a:r>
              <a:rPr lang="en-US" dirty="0"/>
              <a:t> is chain allocation?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time it takes to saturate the data center</a:t>
            </a:r>
          </a:p>
          <a:p>
            <a:pPr>
              <a:lnSpc>
                <a:spcPct val="100000"/>
              </a:lnSpc>
            </a:pPr>
            <a:r>
              <a:rPr lang="en-US" dirty="0"/>
              <a:t>Does API </a:t>
            </a:r>
            <a:r>
              <a:rPr lang="en-US" dirty="0">
                <a:solidFill>
                  <a:srgbClr val="0432FF"/>
                </a:solidFill>
              </a:rPr>
              <a:t>reliably implement</a:t>
            </a:r>
            <a:r>
              <a:rPr lang="en-US" dirty="0"/>
              <a:t> the use-cases?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Prototype scale-out and chain upgrade in Daisy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 two different racks, two sources of packet traces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Evaluation: </a:t>
            </a:r>
            <a:r>
              <a:rPr lang="en-US" sz="4000" dirty="0">
                <a:solidFill>
                  <a:srgbClr val="0432FF"/>
                </a:solidFill>
              </a:rPr>
              <a:t>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82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0DC76DD-6A8A-D548-9FDD-33D5CCDF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786" y="1890390"/>
            <a:ext cx="10174010" cy="3357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Data center </a:t>
            </a:r>
            <a:r>
              <a:rPr lang="en-US" sz="4000" dirty="0">
                <a:solidFill>
                  <a:srgbClr val="0432FF"/>
                </a:solidFill>
              </a:rPr>
              <a:t>utilization evaluation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DB051-E65C-0941-BA4E-C05E5647343D}"/>
              </a:ext>
            </a:extLst>
          </p:cNvPr>
          <p:cNvSpPr txBox="1"/>
          <p:nvPr/>
        </p:nvSpPr>
        <p:spPr>
          <a:xfrm>
            <a:off x="2732482" y="5447445"/>
            <a:ext cx="724971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/>
              <a:t>NetPack</a:t>
            </a:r>
            <a:r>
              <a:rPr lang="en-CA" sz="2400" dirty="0"/>
              <a:t> achieves </a:t>
            </a:r>
            <a:r>
              <a:rPr lang="en-CA" sz="2400" dirty="0">
                <a:solidFill>
                  <a:srgbClr val="0432FF"/>
                </a:solidFill>
              </a:rPr>
              <a:t>at least 96%</a:t>
            </a:r>
            <a:r>
              <a:rPr lang="en-CA" sz="2400" dirty="0"/>
              <a:t> of </a:t>
            </a:r>
            <a:r>
              <a:rPr lang="en-CA" sz="2400" dirty="0" err="1"/>
              <a:t>VNFSolver</a:t>
            </a:r>
            <a:r>
              <a:rPr lang="en-CA" sz="2400" dirty="0"/>
              <a:t> allocations.</a:t>
            </a:r>
          </a:p>
          <a:p>
            <a:pPr algn="ctr"/>
            <a:r>
              <a:rPr lang="en-CA" sz="2400" dirty="0"/>
              <a:t>Chain allocation time: </a:t>
            </a:r>
            <a:r>
              <a:rPr lang="en-CA" sz="2400" dirty="0">
                <a:solidFill>
                  <a:srgbClr val="0432FF"/>
                </a:solidFill>
              </a:rPr>
              <a:t>Random ≲ </a:t>
            </a:r>
            <a:r>
              <a:rPr lang="en-CA" sz="2400" dirty="0" err="1">
                <a:solidFill>
                  <a:srgbClr val="0432FF"/>
                </a:solidFill>
              </a:rPr>
              <a:t>NetPack</a:t>
            </a:r>
            <a:r>
              <a:rPr lang="en-CA" sz="2400" dirty="0">
                <a:solidFill>
                  <a:srgbClr val="0432FF"/>
                </a:solidFill>
              </a:rPr>
              <a:t> ≪ </a:t>
            </a:r>
            <a:r>
              <a:rPr lang="en-CA" sz="2400" dirty="0" err="1">
                <a:solidFill>
                  <a:srgbClr val="0432FF"/>
                </a:solidFill>
              </a:rPr>
              <a:t>VNFSolver</a:t>
            </a:r>
            <a:r>
              <a:rPr lang="en-CA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B1592-F427-E245-9E98-0CE441C4B5C7}"/>
              </a:ext>
            </a:extLst>
          </p:cNvPr>
          <p:cNvSpPr txBox="1"/>
          <p:nvPr/>
        </p:nvSpPr>
        <p:spPr>
          <a:xfrm>
            <a:off x="838200" y="6373043"/>
            <a:ext cx="101030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 algn="ctr"/>
            <a:r>
              <a:rPr lang="en-CA" sz="1600" dirty="0" err="1"/>
              <a:t>Palkar</a:t>
            </a:r>
            <a:r>
              <a:rPr lang="en-CA" sz="1600" dirty="0"/>
              <a:t> et al., E2: A Framework for NFV Applications, SOSP'15</a:t>
            </a:r>
            <a:endParaRPr lang="en-CA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0961-556D-A746-8AE6-FDABFFB27FEA}"/>
              </a:ext>
            </a:extLst>
          </p:cNvPr>
          <p:cNvSpPr txBox="1"/>
          <p:nvPr/>
        </p:nvSpPr>
        <p:spPr>
          <a:xfrm>
            <a:off x="6387655" y="3736428"/>
            <a:ext cx="1164025" cy="1182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CA" sz="2400" b="0" dirty="0">
              <a:effectLst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180682-F709-914E-83E5-C88CAA974E3E}"/>
              </a:ext>
            </a:extLst>
          </p:cNvPr>
          <p:cNvGrpSpPr/>
          <p:nvPr/>
        </p:nvGrpSpPr>
        <p:grpSpPr>
          <a:xfrm>
            <a:off x="3883819" y="5520118"/>
            <a:ext cx="4424362" cy="706676"/>
            <a:chOff x="7658100" y="1825625"/>
            <a:chExt cx="4424362" cy="7066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A74696-CF6C-E042-893B-38B54211B0E0}"/>
                </a:ext>
              </a:extLst>
            </p:cNvPr>
            <p:cNvGrpSpPr/>
            <p:nvPr/>
          </p:nvGrpSpPr>
          <p:grpSpPr>
            <a:xfrm>
              <a:off x="8070074" y="2148183"/>
              <a:ext cx="660090" cy="384117"/>
              <a:chOff x="2339135" y="6138653"/>
              <a:chExt cx="701054" cy="383151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7408F981-18F2-8544-83D4-E16572C08CA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0AEDFA-5DFA-A34D-93AB-E327555B6E7C}"/>
                  </a:ext>
                </a:extLst>
              </p:cNvPr>
              <p:cNvSpPr txBox="1"/>
              <p:nvPr/>
            </p:nvSpPr>
            <p:spPr>
              <a:xfrm>
                <a:off x="2339135" y="6153401"/>
                <a:ext cx="701054" cy="36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NAT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1FC061-DCEB-F642-817D-34B4B5710416}"/>
                </a:ext>
              </a:extLst>
            </p:cNvPr>
            <p:cNvGrpSpPr/>
            <p:nvPr/>
          </p:nvGrpSpPr>
          <p:grpSpPr>
            <a:xfrm>
              <a:off x="10097768" y="2148184"/>
              <a:ext cx="516914" cy="384117"/>
              <a:chOff x="2400300" y="6138653"/>
              <a:chExt cx="548994" cy="383151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640C6487-6233-074F-9F7B-6FA320E01850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BC58D6-9EBB-B848-9476-258CC4CA25DC}"/>
                  </a:ext>
                </a:extLst>
              </p:cNvPr>
              <p:cNvSpPr txBox="1"/>
              <p:nvPr/>
            </p:nvSpPr>
            <p:spPr>
              <a:xfrm>
                <a:off x="2425483" y="6153401"/>
                <a:ext cx="480923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IDS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4AA79C-03B4-324F-AA26-12CE350C1E88}"/>
                </a:ext>
              </a:extLst>
            </p:cNvPr>
            <p:cNvGrpSpPr/>
            <p:nvPr/>
          </p:nvGrpSpPr>
          <p:grpSpPr>
            <a:xfrm>
              <a:off x="8664404" y="2206735"/>
              <a:ext cx="483835" cy="252674"/>
              <a:chOff x="2384012" y="2790108"/>
              <a:chExt cx="619222" cy="328613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2CCD573-8D72-EB47-BC81-6C17022AA1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05812D3-ECF9-BA41-BD29-E9E6DFBA8E5D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2A89D0-1DA2-0347-8C3D-3C1593A94CC9}"/>
                </a:ext>
              </a:extLst>
            </p:cNvPr>
            <p:cNvGrpSpPr/>
            <p:nvPr/>
          </p:nvGrpSpPr>
          <p:grpSpPr>
            <a:xfrm>
              <a:off x="9620756" y="2203072"/>
              <a:ext cx="483835" cy="252674"/>
              <a:chOff x="2384012" y="2775820"/>
              <a:chExt cx="619222" cy="328613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974D142-2B04-A342-93D4-EC71182974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621F019-2A3D-6E44-A2E5-4395DD6B972E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2FC12FC-215D-304B-9A1E-87C94D666AAA}"/>
                </a:ext>
              </a:extLst>
            </p:cNvPr>
            <p:cNvGrpSpPr/>
            <p:nvPr/>
          </p:nvGrpSpPr>
          <p:grpSpPr>
            <a:xfrm>
              <a:off x="11614874" y="2201748"/>
              <a:ext cx="467588" cy="252674"/>
              <a:chOff x="2292052" y="2790108"/>
              <a:chExt cx="598428" cy="328613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798A150-570E-044F-B6B0-1B6750C74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C21BDCF-F91B-8047-87D3-D1FBEEBCC1CF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F37E56-EED6-EC4E-9B1B-E007B8BB62BE}"/>
                </a:ext>
              </a:extLst>
            </p:cNvPr>
            <p:cNvGrpSpPr/>
            <p:nvPr/>
          </p:nvGrpSpPr>
          <p:grpSpPr>
            <a:xfrm>
              <a:off x="7658100" y="2190762"/>
              <a:ext cx="483835" cy="252674"/>
              <a:chOff x="2384012" y="2775820"/>
              <a:chExt cx="619222" cy="328613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AF7C393-BAF1-FE47-80D2-0904D3F411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06533D0-4096-7D4C-BDA1-8B3A726400BC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5DDEF8-0086-8E49-A247-CAF8C86F4B27}"/>
                </a:ext>
              </a:extLst>
            </p:cNvPr>
            <p:cNvGrpSpPr/>
            <p:nvPr/>
          </p:nvGrpSpPr>
          <p:grpSpPr>
            <a:xfrm>
              <a:off x="10635361" y="2201748"/>
              <a:ext cx="483835" cy="252674"/>
              <a:chOff x="2384012" y="2790108"/>
              <a:chExt cx="619222" cy="328613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C4B10FE-CBC6-9540-AC68-110898CA6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8076D50-B992-E543-A04F-4AC08C2E6DCD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A76147-DD8F-6347-93A7-B1C42C79A137}"/>
                </a:ext>
              </a:extLst>
            </p:cNvPr>
            <p:cNvGrpSpPr/>
            <p:nvPr/>
          </p:nvGrpSpPr>
          <p:grpSpPr>
            <a:xfrm>
              <a:off x="9584421" y="1825625"/>
              <a:ext cx="1537961" cy="338362"/>
              <a:chOff x="3860986" y="1880897"/>
              <a:chExt cx="1968313" cy="440053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52DE841D-92BC-EA43-8DDD-DBBC162FB97C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88B048A-BEBF-074E-BA7B-0A1797BC0261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ADE24E0-E4A2-7140-AD50-8A0BB47A76D5}"/>
                </a:ext>
              </a:extLst>
            </p:cNvPr>
            <p:cNvGrpSpPr/>
            <p:nvPr/>
          </p:nvGrpSpPr>
          <p:grpSpPr>
            <a:xfrm>
              <a:off x="11022679" y="2148183"/>
              <a:ext cx="671626" cy="384117"/>
              <a:chOff x="2318037" y="6138653"/>
              <a:chExt cx="713306" cy="383151"/>
            </a:xfrm>
            <a:noFill/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F18432F1-0604-9246-9FCE-FBA34CE3CE0E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8B2088-2DC1-4049-821C-21AF152B50BC}"/>
                  </a:ext>
                </a:extLst>
              </p:cNvPr>
              <p:cNvSpPr txBox="1"/>
              <p:nvPr/>
            </p:nvSpPr>
            <p:spPr>
              <a:xfrm>
                <a:off x="2318037" y="6153401"/>
                <a:ext cx="713306" cy="3684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VPN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8191FA8-88E1-8746-9BD1-96560E270501}"/>
                </a:ext>
              </a:extLst>
            </p:cNvPr>
            <p:cNvGrpSpPr/>
            <p:nvPr/>
          </p:nvGrpSpPr>
          <p:grpSpPr>
            <a:xfrm>
              <a:off x="9140065" y="2148184"/>
              <a:ext cx="466701" cy="384117"/>
              <a:chOff x="2396095" y="6138653"/>
              <a:chExt cx="495661" cy="383151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564B3F8-0B9A-3247-9401-68CD907EAD3B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D20DDE-9371-1F41-80F0-504C05315950}"/>
                  </a:ext>
                </a:extLst>
              </p:cNvPr>
              <p:cNvSpPr txBox="1"/>
              <p:nvPr/>
            </p:nvSpPr>
            <p:spPr>
              <a:xfrm>
                <a:off x="2396095" y="6153401"/>
                <a:ext cx="485632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529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 err="1"/>
              <a:t>NetPack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432FF"/>
                </a:solidFill>
              </a:rPr>
              <a:t>Utilization </a:t>
            </a:r>
            <a:r>
              <a:rPr lang="en-US" sz="4000" dirty="0"/>
              <a:t>and </a:t>
            </a:r>
            <a:r>
              <a:rPr lang="en-US" sz="4000" dirty="0">
                <a:solidFill>
                  <a:srgbClr val="0432FF"/>
                </a:solidFill>
              </a:rPr>
              <a:t>Speed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C84A8-9AB1-E943-9AE1-97739E56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786" y="1890390"/>
            <a:ext cx="10174010" cy="3357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A2995-C49C-5745-B91B-6D836B62E350}"/>
              </a:ext>
            </a:extLst>
          </p:cNvPr>
          <p:cNvSpPr txBox="1"/>
          <p:nvPr/>
        </p:nvSpPr>
        <p:spPr>
          <a:xfrm>
            <a:off x="2385630" y="5447103"/>
            <a:ext cx="808266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/>
              <a:t>NetPack</a:t>
            </a:r>
            <a:r>
              <a:rPr lang="en-CA" sz="2400" dirty="0"/>
              <a:t> achieves </a:t>
            </a:r>
            <a:r>
              <a:rPr lang="en-CA" sz="2400" dirty="0">
                <a:solidFill>
                  <a:srgbClr val="0432FF"/>
                </a:solidFill>
              </a:rPr>
              <a:t>at least 96%</a:t>
            </a:r>
            <a:r>
              <a:rPr lang="en-CA" sz="2400" dirty="0"/>
              <a:t> of </a:t>
            </a:r>
            <a:r>
              <a:rPr lang="en-CA" sz="2400" dirty="0" err="1"/>
              <a:t>VNFSolver</a:t>
            </a:r>
            <a:r>
              <a:rPr lang="en-CA" sz="2400" dirty="0"/>
              <a:t> allocations while being </a:t>
            </a:r>
            <a:r>
              <a:rPr lang="en-CA" sz="2400" dirty="0">
                <a:solidFill>
                  <a:srgbClr val="0432FF"/>
                </a:solidFill>
              </a:rPr>
              <a:t>82x faster</a:t>
            </a:r>
            <a:r>
              <a:rPr lang="en-CA" sz="2400" dirty="0"/>
              <a:t> than </a:t>
            </a:r>
            <a:r>
              <a:rPr lang="en-CA" sz="2400" dirty="0" err="1"/>
              <a:t>VNFSolver</a:t>
            </a:r>
            <a:r>
              <a:rPr lang="en-CA" sz="2400" dirty="0"/>
              <a:t> (optimal) and only up to </a:t>
            </a:r>
            <a:br>
              <a:rPr lang="en-CA" sz="2400" dirty="0"/>
            </a:br>
            <a:r>
              <a:rPr lang="en-CA" sz="2400" dirty="0"/>
              <a:t>54% slower (per chain) than Random (baseline) on average.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D601D-6793-F84B-99B1-B465A354119D}"/>
              </a:ext>
            </a:extLst>
          </p:cNvPr>
          <p:cNvSpPr txBox="1"/>
          <p:nvPr/>
        </p:nvSpPr>
        <p:spPr>
          <a:xfrm>
            <a:off x="2700950" y="3731269"/>
            <a:ext cx="7249718" cy="113877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Qualitatively </a:t>
            </a:r>
            <a:r>
              <a:rPr lang="en-CA" sz="2400" dirty="0">
                <a:solidFill>
                  <a:srgbClr val="0432FF"/>
                </a:solidFill>
              </a:rPr>
              <a:t>similar results</a:t>
            </a:r>
            <a:r>
              <a:rPr lang="en-CA" sz="2400" dirty="0"/>
              <a:t> with Facebook and Commercial DC topologies with chains of up to 10 nodes.</a:t>
            </a:r>
          </a:p>
          <a:p>
            <a:pPr algn="ctr"/>
            <a:r>
              <a:rPr lang="en-CA" sz="2000" dirty="0"/>
              <a:t>(see the paper for details)</a:t>
            </a:r>
          </a:p>
        </p:txBody>
      </p:sp>
    </p:spTree>
    <p:extLst>
      <p:ext uri="{BB962C8B-B14F-4D97-AF65-F5344CB8AC3E}">
        <p14:creationId xmlns:p14="http://schemas.microsoft.com/office/powerpoint/2010/main" val="29492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00286 -0.5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Daisy builds on </a:t>
            </a:r>
            <a:r>
              <a:rPr lang="en-US" dirty="0">
                <a:solidFill>
                  <a:srgbClr val="0432FF"/>
                </a:solidFill>
              </a:rPr>
              <a:t>Sonata framework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Mininet</a:t>
            </a:r>
            <a:r>
              <a:rPr lang="en-US" dirty="0"/>
              <a:t> to build DC topology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OVS for switches, and Dockers for NFs</a:t>
            </a:r>
          </a:p>
          <a:p>
            <a:pPr>
              <a:lnSpc>
                <a:spcPct val="100000"/>
              </a:lnSpc>
            </a:pPr>
            <a:r>
              <a:rPr lang="en-US" dirty="0"/>
              <a:t>Runs on a single </a:t>
            </a:r>
            <a:r>
              <a:rPr lang="en-US" dirty="0">
                <a:solidFill>
                  <a:srgbClr val="0432FF"/>
                </a:solidFill>
              </a:rPr>
              <a:t>Azure VM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64 cores, 432 GB RAM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Emulates</a:t>
            </a:r>
            <a:r>
              <a:rPr lang="en-US" dirty="0"/>
              <a:t> use-cases and chain arrivals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scale-out and upgrade use-cases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continuous arrival of tenant chains in rack-scale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0432FF"/>
                </a:solidFill>
              </a:rPr>
              <a:t>Feasibility check</a:t>
            </a:r>
            <a:r>
              <a:rPr lang="en-US" sz="4000" dirty="0"/>
              <a:t>: can API be implemented?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25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BDCBB0-7CC7-EF4A-BBF7-F37D3E70A030}"/>
              </a:ext>
            </a:extLst>
          </p:cNvPr>
          <p:cNvGrpSpPr/>
          <p:nvPr/>
        </p:nvGrpSpPr>
        <p:grpSpPr>
          <a:xfrm>
            <a:off x="8029574" y="2361817"/>
            <a:ext cx="3544276" cy="2618482"/>
            <a:chOff x="8029574" y="2361817"/>
            <a:chExt cx="3544276" cy="26184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642F22-61A8-2540-8D58-4E4AD067F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0600" y="3325146"/>
              <a:ext cx="2305050" cy="6761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E6EFB2-AE1E-6647-90CF-76C9101B4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434" t="13845" r="26539" b="7881"/>
            <a:stretch/>
          </p:blipFill>
          <p:spPr>
            <a:xfrm>
              <a:off x="8148183" y="4043972"/>
              <a:ext cx="742430" cy="7347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B4AFEE-1F95-EB44-B579-747F3CD85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69" t="20996" r="15137" b="19238"/>
            <a:stretch/>
          </p:blipFill>
          <p:spPr>
            <a:xfrm>
              <a:off x="10602490" y="4148638"/>
              <a:ext cx="861335" cy="7461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5F5F55-41C8-B640-8D89-829B4E97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01152" y="4199579"/>
              <a:ext cx="1090798" cy="711200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2B559A3-04F1-8648-88B9-88D9898C428E}"/>
                </a:ext>
              </a:extLst>
            </p:cNvPr>
            <p:cNvSpPr/>
            <p:nvPr/>
          </p:nvSpPr>
          <p:spPr>
            <a:xfrm>
              <a:off x="8029575" y="4094953"/>
              <a:ext cx="3544275" cy="8404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566CAE7-2488-B143-ACE2-C889AB2B0655}"/>
                </a:ext>
              </a:extLst>
            </p:cNvPr>
            <p:cNvSpPr/>
            <p:nvPr/>
          </p:nvSpPr>
          <p:spPr>
            <a:xfrm>
              <a:off x="8029574" y="3236268"/>
              <a:ext cx="3544275" cy="8404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1597291-AC94-8F4C-92AC-A5F76A5B3F5C}"/>
                </a:ext>
              </a:extLst>
            </p:cNvPr>
            <p:cNvSpPr/>
            <p:nvPr/>
          </p:nvSpPr>
          <p:spPr>
            <a:xfrm>
              <a:off x="8029574" y="2361817"/>
              <a:ext cx="3544275" cy="8404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AA942D-5AF1-7A48-B2D6-9126CD1543E5}"/>
                </a:ext>
              </a:extLst>
            </p:cNvPr>
            <p:cNvSpPr txBox="1"/>
            <p:nvPr/>
          </p:nvSpPr>
          <p:spPr>
            <a:xfrm>
              <a:off x="8112534" y="4641745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CA" sz="16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mininet</a:t>
              </a:r>
              <a:endPara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F5873E2-E60F-2A4D-8426-F7BAC62BB5F9}"/>
                </a:ext>
              </a:extLst>
            </p:cNvPr>
            <p:cNvGrpSpPr/>
            <p:nvPr/>
          </p:nvGrpSpPr>
          <p:grpSpPr>
            <a:xfrm>
              <a:off x="8748142" y="2516557"/>
              <a:ext cx="1807050" cy="628807"/>
              <a:chOff x="8748142" y="2516557"/>
              <a:chExt cx="1807050" cy="62880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E1F001-D608-FB4A-8336-D29ED237BC05}"/>
                  </a:ext>
                </a:extLst>
              </p:cNvPr>
              <p:cNvSpPr txBox="1"/>
              <p:nvPr/>
            </p:nvSpPr>
            <p:spPr>
              <a:xfrm>
                <a:off x="8748142" y="2579621"/>
                <a:ext cx="128272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CA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</a:t>
                </a:r>
                <a:r>
                  <a:rPr lang="en-CA" sz="2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AISY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D8F0840-390A-1746-94DB-32364C375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25476" y="2516557"/>
                <a:ext cx="629716" cy="628807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98FE56-D145-274F-BEE7-470EA533C421}"/>
              </a:ext>
            </a:extLst>
          </p:cNvPr>
          <p:cNvSpPr txBox="1"/>
          <p:nvPr/>
        </p:nvSpPr>
        <p:spPr>
          <a:xfrm>
            <a:off x="838200" y="6373043"/>
            <a:ext cx="101030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Peuster</a:t>
            </a:r>
            <a:r>
              <a:rPr lang="en-US" sz="1600" dirty="0"/>
              <a:t> et al., Sonata NFV SDK, </a:t>
            </a:r>
            <a:r>
              <a:rPr lang="en-US" sz="1600" dirty="0" err="1"/>
              <a:t>github.com</a:t>
            </a:r>
            <a:r>
              <a:rPr lang="en-US" sz="1600" dirty="0"/>
              <a:t>/sonata-</a:t>
            </a:r>
            <a:r>
              <a:rPr lang="en-US" sz="1600" dirty="0" err="1"/>
              <a:t>nfv</a:t>
            </a:r>
            <a:r>
              <a:rPr lang="en-US" sz="1600" dirty="0"/>
              <a:t>/son-emu, 2017</a:t>
            </a:r>
          </a:p>
        </p:txBody>
      </p:sp>
    </p:spTree>
    <p:extLst>
      <p:ext uri="{BB962C8B-B14F-4D97-AF65-F5344CB8AC3E}">
        <p14:creationId xmlns:p14="http://schemas.microsoft.com/office/powerpoint/2010/main" val="1412713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VNF Chain </a:t>
            </a:r>
            <a:r>
              <a:rPr lang="en-US" sz="4000" dirty="0">
                <a:solidFill>
                  <a:srgbClr val="0432FF"/>
                </a:solidFill>
              </a:rPr>
              <a:t>use-cases are feasible with narrow API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C3AE6-85BA-A94E-AE37-9380C146CF85}"/>
              </a:ext>
            </a:extLst>
          </p:cNvPr>
          <p:cNvGrpSpPr/>
          <p:nvPr/>
        </p:nvGrpSpPr>
        <p:grpSpPr>
          <a:xfrm>
            <a:off x="6572879" y="1532303"/>
            <a:ext cx="4424362" cy="1222790"/>
            <a:chOff x="908005" y="2716761"/>
            <a:chExt cx="4424362" cy="1222790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CA26F35-80FE-8843-868C-2956F3D42112}"/>
                </a:ext>
              </a:extLst>
            </p:cNvPr>
            <p:cNvSpPr txBox="1"/>
            <p:nvPr/>
          </p:nvSpPr>
          <p:spPr>
            <a:xfrm>
              <a:off x="1992046" y="3477886"/>
              <a:ext cx="2365822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rgbClr val="0432FF"/>
                  </a:solidFill>
                </a:rPr>
                <a:t>Chain scale-out</a:t>
              </a:r>
              <a:endParaRPr lang="en-CA" sz="2400" b="0" dirty="0">
                <a:solidFill>
                  <a:srgbClr val="0432FF"/>
                </a:solidFill>
                <a:effectLst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1F52DE9-E9BA-1949-A519-1CC23BD5B8CC}"/>
                </a:ext>
              </a:extLst>
            </p:cNvPr>
            <p:cNvGrpSpPr/>
            <p:nvPr/>
          </p:nvGrpSpPr>
          <p:grpSpPr>
            <a:xfrm>
              <a:off x="908005" y="2716761"/>
              <a:ext cx="4424362" cy="706676"/>
              <a:chOff x="7658100" y="1825625"/>
              <a:chExt cx="4424362" cy="706676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19D11E2C-1F51-8D41-A695-A3D38DA58CAD}"/>
                  </a:ext>
                </a:extLst>
              </p:cNvPr>
              <p:cNvGrpSpPr/>
              <p:nvPr/>
            </p:nvGrpSpPr>
            <p:grpSpPr>
              <a:xfrm>
                <a:off x="8070074" y="2148183"/>
                <a:ext cx="660090" cy="384117"/>
                <a:chOff x="2339135" y="6138653"/>
                <a:chExt cx="701054" cy="383151"/>
              </a:xfrm>
            </p:grpSpPr>
            <p:sp>
              <p:nvSpPr>
                <p:cNvPr id="236" name="Rounded Rectangle 235">
                  <a:extLst>
                    <a:ext uri="{FF2B5EF4-FFF2-40B4-BE49-F238E27FC236}">
                      <a16:creationId xmlns:a16="http://schemas.microsoft.com/office/drawing/2014/main" id="{DE02293B-F0D5-9F4B-BC7C-A653530394D7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68751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F2E51EC6-D3D2-3C4C-9BE3-1C7E85401873}"/>
                    </a:ext>
                  </a:extLst>
                </p:cNvPr>
                <p:cNvSpPr txBox="1"/>
                <p:nvPr/>
              </p:nvSpPr>
              <p:spPr>
                <a:xfrm>
                  <a:off x="2339135" y="6153401"/>
                  <a:ext cx="701054" cy="36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NAT</a:t>
                  </a:r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919D4AE0-89FE-F84A-8974-0850A804CA17}"/>
                  </a:ext>
                </a:extLst>
              </p:cNvPr>
              <p:cNvGrpSpPr/>
              <p:nvPr/>
            </p:nvGrpSpPr>
            <p:grpSpPr>
              <a:xfrm>
                <a:off x="10097768" y="2148184"/>
                <a:ext cx="516914" cy="384117"/>
                <a:chOff x="2400300" y="6138653"/>
                <a:chExt cx="548994" cy="383151"/>
              </a:xfrm>
            </p:grpSpPr>
            <p:sp>
              <p:nvSpPr>
                <p:cNvPr id="234" name="Rounded Rectangle 233">
                  <a:extLst>
                    <a:ext uri="{FF2B5EF4-FFF2-40B4-BE49-F238E27FC236}">
                      <a16:creationId xmlns:a16="http://schemas.microsoft.com/office/drawing/2014/main" id="{F99F6E0C-2653-1047-BD59-6E3A37B99C61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48994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E62B4604-5FA8-5741-8C0D-61F8F13DCBEF}"/>
                    </a:ext>
                  </a:extLst>
                </p:cNvPr>
                <p:cNvSpPr txBox="1"/>
                <p:nvPr/>
              </p:nvSpPr>
              <p:spPr>
                <a:xfrm>
                  <a:off x="2425483" y="6153401"/>
                  <a:ext cx="480923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IDS</a:t>
                  </a: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3E4A715-DC6E-4544-A6AB-4F0D67113AD4}"/>
                  </a:ext>
                </a:extLst>
              </p:cNvPr>
              <p:cNvGrpSpPr/>
              <p:nvPr/>
            </p:nvGrpSpPr>
            <p:grpSpPr>
              <a:xfrm>
                <a:off x="8664404" y="2206735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232" name="Straight Arrow Connector 231">
                  <a:extLst>
                    <a:ext uri="{FF2B5EF4-FFF2-40B4-BE49-F238E27FC236}">
                      <a16:creationId xmlns:a16="http://schemas.microsoft.com/office/drawing/2014/main" id="{550EBC94-F4EA-8745-AE35-A78BC64D03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F95B0D36-CC51-8348-A3C9-78D9141C2AA4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616BB6D2-9FCC-7740-BF32-F56F248F595F}"/>
                  </a:ext>
                </a:extLst>
              </p:cNvPr>
              <p:cNvGrpSpPr/>
              <p:nvPr/>
            </p:nvGrpSpPr>
            <p:grpSpPr>
              <a:xfrm>
                <a:off x="9620756" y="220307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230" name="Straight Arrow Connector 229">
                  <a:extLst>
                    <a:ext uri="{FF2B5EF4-FFF2-40B4-BE49-F238E27FC236}">
                      <a16:creationId xmlns:a16="http://schemas.microsoft.com/office/drawing/2014/main" id="{CC3C9F83-AF0D-0144-940B-BA2A1C91F5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38976754-C775-3648-AE47-96A98B104D63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57480D6-195A-AC45-AEF1-2FB203CE67A6}"/>
                  </a:ext>
                </a:extLst>
              </p:cNvPr>
              <p:cNvGrpSpPr/>
              <p:nvPr/>
            </p:nvGrpSpPr>
            <p:grpSpPr>
              <a:xfrm>
                <a:off x="11614874" y="2201748"/>
                <a:ext cx="467588" cy="252674"/>
                <a:chOff x="2292052" y="2790108"/>
                <a:chExt cx="598428" cy="328613"/>
              </a:xfrm>
            </p:grpSpPr>
            <p:cxnSp>
              <p:nvCxnSpPr>
                <p:cNvPr id="228" name="Straight Arrow Connector 227">
                  <a:extLst>
                    <a:ext uri="{FF2B5EF4-FFF2-40B4-BE49-F238E27FC236}">
                      <a16:creationId xmlns:a16="http://schemas.microsoft.com/office/drawing/2014/main" id="{A19B6533-2F25-9641-A971-042ACA5F5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2052" y="2963371"/>
                  <a:ext cx="598428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CB746DAA-7C10-7242-99FE-BBDF952E4269}"/>
                    </a:ext>
                  </a:extLst>
                </p:cNvPr>
                <p:cNvSpPr/>
                <p:nvPr/>
              </p:nvSpPr>
              <p:spPr>
                <a:xfrm>
                  <a:off x="2369197" y="2790108"/>
                  <a:ext cx="342901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613582EA-1212-FA4B-AE04-F5F8FAB5F64B}"/>
                  </a:ext>
                </a:extLst>
              </p:cNvPr>
              <p:cNvGrpSpPr/>
              <p:nvPr/>
            </p:nvGrpSpPr>
            <p:grpSpPr>
              <a:xfrm>
                <a:off x="7658100" y="219076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226" name="Straight Arrow Connector 225">
                  <a:extLst>
                    <a:ext uri="{FF2B5EF4-FFF2-40B4-BE49-F238E27FC236}">
                      <a16:creationId xmlns:a16="http://schemas.microsoft.com/office/drawing/2014/main" id="{770A6706-C722-724C-8B47-1C6A22966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E7BAE27F-F544-4347-B9B8-1C11AC519ADD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B8EA0F08-8DE3-344C-819B-32190F4A1248}"/>
                  </a:ext>
                </a:extLst>
              </p:cNvPr>
              <p:cNvGrpSpPr/>
              <p:nvPr/>
            </p:nvGrpSpPr>
            <p:grpSpPr>
              <a:xfrm>
                <a:off x="10635361" y="2201748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1BDCC17A-71AA-8E44-8AB0-F4CBF63EF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57E20F88-76A3-FF45-8722-E75C04AFAD35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6F94F864-0B84-D34A-A6D9-9FEAE7E9B509}"/>
                  </a:ext>
                </a:extLst>
              </p:cNvPr>
              <p:cNvGrpSpPr/>
              <p:nvPr/>
            </p:nvGrpSpPr>
            <p:grpSpPr>
              <a:xfrm>
                <a:off x="9584421" y="1825625"/>
                <a:ext cx="1537961" cy="338362"/>
                <a:chOff x="3860986" y="1880897"/>
                <a:chExt cx="1968313" cy="440053"/>
              </a:xfrm>
            </p:grpSpPr>
            <p:sp>
              <p:nvSpPr>
                <p:cNvPr id="222" name="Freeform 221">
                  <a:extLst>
                    <a:ext uri="{FF2B5EF4-FFF2-40B4-BE49-F238E27FC236}">
                      <a16:creationId xmlns:a16="http://schemas.microsoft.com/office/drawing/2014/main" id="{4297E962-3875-9E4C-A893-318FD93D20DF}"/>
                    </a:ext>
                  </a:extLst>
                </p:cNvPr>
                <p:cNvSpPr/>
                <p:nvPr/>
              </p:nvSpPr>
              <p:spPr>
                <a:xfrm>
                  <a:off x="3860986" y="2028825"/>
                  <a:ext cx="1968313" cy="292125"/>
                </a:xfrm>
                <a:custGeom>
                  <a:avLst/>
                  <a:gdLst>
                    <a:gd name="connsiteX0" fmla="*/ 0 w 2100262"/>
                    <a:gd name="connsiteY0" fmla="*/ 300038 h 300038"/>
                    <a:gd name="connsiteX1" fmla="*/ 1014412 w 2100262"/>
                    <a:gd name="connsiteY1" fmla="*/ 0 h 300038"/>
                    <a:gd name="connsiteX2" fmla="*/ 2100262 w 2100262"/>
                    <a:gd name="connsiteY2" fmla="*/ 300038 h 300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0262" h="300038">
                      <a:moveTo>
                        <a:pt x="0" y="300038"/>
                      </a:moveTo>
                      <a:cubicBezTo>
                        <a:pt x="332184" y="150019"/>
                        <a:pt x="664368" y="0"/>
                        <a:pt x="1014412" y="0"/>
                      </a:cubicBezTo>
                      <a:cubicBezTo>
                        <a:pt x="1364456" y="0"/>
                        <a:pt x="1732359" y="150019"/>
                        <a:pt x="2100262" y="300038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1D71F91C-6C0F-3349-8055-AB5921D92921}"/>
                    </a:ext>
                  </a:extLst>
                </p:cNvPr>
                <p:cNvSpPr/>
                <p:nvPr/>
              </p:nvSpPr>
              <p:spPr>
                <a:xfrm>
                  <a:off x="4652353" y="1880897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1B12E131-37E5-F34A-AECD-54C24B397502}"/>
                  </a:ext>
                </a:extLst>
              </p:cNvPr>
              <p:cNvGrpSpPr/>
              <p:nvPr/>
            </p:nvGrpSpPr>
            <p:grpSpPr>
              <a:xfrm>
                <a:off x="11022679" y="2148183"/>
                <a:ext cx="671626" cy="384117"/>
                <a:chOff x="2318037" y="6138653"/>
                <a:chExt cx="713306" cy="383151"/>
              </a:xfrm>
              <a:noFill/>
            </p:grpSpPr>
            <p:sp>
              <p:nvSpPr>
                <p:cNvPr id="220" name="Rounded Rectangle 219">
                  <a:extLst>
                    <a:ext uri="{FF2B5EF4-FFF2-40B4-BE49-F238E27FC236}">
                      <a16:creationId xmlns:a16="http://schemas.microsoft.com/office/drawing/2014/main" id="{FA8FF9EA-C4B7-2E48-B8D8-F99A50EB6B88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51234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29E9F2CC-283F-E64C-B7A8-9EC61C449AA4}"/>
                    </a:ext>
                  </a:extLst>
                </p:cNvPr>
                <p:cNvSpPr txBox="1"/>
                <p:nvPr/>
              </p:nvSpPr>
              <p:spPr>
                <a:xfrm>
                  <a:off x="2318037" y="6153401"/>
                  <a:ext cx="713306" cy="36840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VPN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5F33B62B-18A2-7946-AF49-413CF75E12F6}"/>
                  </a:ext>
                </a:extLst>
              </p:cNvPr>
              <p:cNvGrpSpPr/>
              <p:nvPr/>
            </p:nvGrpSpPr>
            <p:grpSpPr>
              <a:xfrm>
                <a:off x="9140065" y="2148184"/>
                <a:ext cx="466701" cy="384117"/>
                <a:chOff x="2396095" y="6138653"/>
                <a:chExt cx="495661" cy="383151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0FFC5997-1990-794B-B8DA-343607E8A6BD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491456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C3D0B3FD-C377-BA4F-ACAB-8086C193481B}"/>
                    </a:ext>
                  </a:extLst>
                </p:cNvPr>
                <p:cNvSpPr txBox="1"/>
                <p:nvPr/>
              </p:nvSpPr>
              <p:spPr>
                <a:xfrm>
                  <a:off x="2396095" y="6153401"/>
                  <a:ext cx="485632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FW</a:t>
                  </a:r>
                </a:p>
              </p:txBody>
            </p:sp>
          </p:grpSp>
        </p:grpSp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D278FDA6-0DBD-D940-836D-96418A241340}"/>
              </a:ext>
            </a:extLst>
          </p:cNvPr>
          <p:cNvSpPr txBox="1"/>
          <p:nvPr/>
        </p:nvSpPr>
        <p:spPr>
          <a:xfrm>
            <a:off x="2700343" y="5824532"/>
            <a:ext cx="77450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Daisy implements scale-out with </a:t>
            </a:r>
            <a:r>
              <a:rPr lang="en-CA" sz="2400" dirty="0">
                <a:solidFill>
                  <a:srgbClr val="0432FF"/>
                </a:solidFill>
              </a:rPr>
              <a:t>no packet drops</a:t>
            </a:r>
            <a:r>
              <a:rPr lang="en-CA" sz="2400" dirty="0"/>
              <a:t>.</a:t>
            </a:r>
            <a:r>
              <a:rPr lang="en-CA" sz="2400" dirty="0">
                <a:solidFill>
                  <a:schemeClr val="bg1"/>
                </a:solidFill>
              </a:rPr>
              <a:t>___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E0FD1-04F4-B54E-9DDD-1131CC38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553" y="2943564"/>
            <a:ext cx="7761505" cy="28771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DA8066-3C41-5C40-B1D2-B79BB2987A17}"/>
              </a:ext>
            </a:extLst>
          </p:cNvPr>
          <p:cNvGrpSpPr/>
          <p:nvPr/>
        </p:nvGrpSpPr>
        <p:grpSpPr>
          <a:xfrm>
            <a:off x="1344712" y="1516537"/>
            <a:ext cx="4424362" cy="1248691"/>
            <a:chOff x="1344712" y="1516537"/>
            <a:chExt cx="4424362" cy="1248691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1E1D90E-376C-5849-80E8-D424EE99C908}"/>
                </a:ext>
              </a:extLst>
            </p:cNvPr>
            <p:cNvGrpSpPr/>
            <p:nvPr/>
          </p:nvGrpSpPr>
          <p:grpSpPr>
            <a:xfrm>
              <a:off x="1344712" y="1516537"/>
              <a:ext cx="4424362" cy="706676"/>
              <a:chOff x="7658100" y="1825625"/>
              <a:chExt cx="4424362" cy="706676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EEC45261-3A59-2648-B956-086B3091C776}"/>
                  </a:ext>
                </a:extLst>
              </p:cNvPr>
              <p:cNvGrpSpPr/>
              <p:nvPr/>
            </p:nvGrpSpPr>
            <p:grpSpPr>
              <a:xfrm>
                <a:off x="8070074" y="2148183"/>
                <a:ext cx="660090" cy="384117"/>
                <a:chOff x="2339135" y="6138653"/>
                <a:chExt cx="701054" cy="383151"/>
              </a:xfrm>
            </p:grpSpPr>
            <p:sp>
              <p:nvSpPr>
                <p:cNvPr id="174" name="Rounded Rectangle 173">
                  <a:extLst>
                    <a:ext uri="{FF2B5EF4-FFF2-40B4-BE49-F238E27FC236}">
                      <a16:creationId xmlns:a16="http://schemas.microsoft.com/office/drawing/2014/main" id="{0909775C-8879-8848-8D02-CA889B04FD0B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68751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D543F2D-14CD-1740-B35D-B6B3F06A3FA0}"/>
                    </a:ext>
                  </a:extLst>
                </p:cNvPr>
                <p:cNvSpPr txBox="1"/>
                <p:nvPr/>
              </p:nvSpPr>
              <p:spPr>
                <a:xfrm>
                  <a:off x="2339135" y="6153401"/>
                  <a:ext cx="701054" cy="36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NAT</a:t>
                  </a: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92AFC81-A164-5340-A0ED-FA3EEBCAF282}"/>
                  </a:ext>
                </a:extLst>
              </p:cNvPr>
              <p:cNvGrpSpPr/>
              <p:nvPr/>
            </p:nvGrpSpPr>
            <p:grpSpPr>
              <a:xfrm>
                <a:off x="10097768" y="2148184"/>
                <a:ext cx="516914" cy="384117"/>
                <a:chOff x="2400300" y="6138653"/>
                <a:chExt cx="548994" cy="383151"/>
              </a:xfrm>
            </p:grpSpPr>
            <p:sp>
              <p:nvSpPr>
                <p:cNvPr id="172" name="Rounded Rectangle 171">
                  <a:extLst>
                    <a:ext uri="{FF2B5EF4-FFF2-40B4-BE49-F238E27FC236}">
                      <a16:creationId xmlns:a16="http://schemas.microsoft.com/office/drawing/2014/main" id="{05C16971-CF11-3E4D-9597-88980B571157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48994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61018E35-99E3-AC4A-A291-1E95B8A4D291}"/>
                    </a:ext>
                  </a:extLst>
                </p:cNvPr>
                <p:cNvSpPr txBox="1"/>
                <p:nvPr/>
              </p:nvSpPr>
              <p:spPr>
                <a:xfrm>
                  <a:off x="2425483" y="6153401"/>
                  <a:ext cx="480923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IDS</a:t>
                  </a: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8AB95FE2-5DDF-D042-9AED-120935DDFB4B}"/>
                  </a:ext>
                </a:extLst>
              </p:cNvPr>
              <p:cNvGrpSpPr/>
              <p:nvPr/>
            </p:nvGrpSpPr>
            <p:grpSpPr>
              <a:xfrm>
                <a:off x="8664404" y="2206735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170" name="Straight Arrow Connector 169">
                  <a:extLst>
                    <a:ext uri="{FF2B5EF4-FFF2-40B4-BE49-F238E27FC236}">
                      <a16:creationId xmlns:a16="http://schemas.microsoft.com/office/drawing/2014/main" id="{B97AA005-1C45-124B-86DD-953F45DD3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5AE9516B-A06C-6043-B75F-D18735E2B08E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5DF9F401-70AF-594D-BD4F-B8B0D067655E}"/>
                  </a:ext>
                </a:extLst>
              </p:cNvPr>
              <p:cNvGrpSpPr/>
              <p:nvPr/>
            </p:nvGrpSpPr>
            <p:grpSpPr>
              <a:xfrm>
                <a:off x="9620756" y="220307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74711876-BEA0-0340-9F4E-2B2B4C913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FC27E138-B2FA-F640-B7BE-3BBCB1425A1E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E3F81641-8DF9-984F-917E-D8D05F0890AD}"/>
                  </a:ext>
                </a:extLst>
              </p:cNvPr>
              <p:cNvGrpSpPr/>
              <p:nvPr/>
            </p:nvGrpSpPr>
            <p:grpSpPr>
              <a:xfrm>
                <a:off x="11614874" y="2201748"/>
                <a:ext cx="467588" cy="252674"/>
                <a:chOff x="2292052" y="2790108"/>
                <a:chExt cx="598428" cy="328613"/>
              </a:xfrm>
            </p:grpSpPr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13C24CD5-CABB-F247-A599-380471DA14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2052" y="2963371"/>
                  <a:ext cx="598428" cy="0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764A7165-9DDA-4C47-ACA2-5B53E9FCFE17}"/>
                    </a:ext>
                  </a:extLst>
                </p:cNvPr>
                <p:cNvSpPr/>
                <p:nvPr/>
              </p:nvSpPr>
              <p:spPr>
                <a:xfrm>
                  <a:off x="2369197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A9F9FED8-8C4E-AC43-9798-D0DAA7BBBA40}"/>
                  </a:ext>
                </a:extLst>
              </p:cNvPr>
              <p:cNvGrpSpPr/>
              <p:nvPr/>
            </p:nvGrpSpPr>
            <p:grpSpPr>
              <a:xfrm>
                <a:off x="7658100" y="219076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2DDD3312-4B0E-3F4B-AEC3-E2B50B64D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478C2BD2-A141-2944-AEDC-A0B56C462DF8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720720A4-9101-B147-B8E6-3B5ADE97C5FA}"/>
                  </a:ext>
                </a:extLst>
              </p:cNvPr>
              <p:cNvGrpSpPr/>
              <p:nvPr/>
            </p:nvGrpSpPr>
            <p:grpSpPr>
              <a:xfrm>
                <a:off x="10635361" y="2201748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39B40562-62C1-A942-9FD7-5CBA1E854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B2C6687E-0CF0-5049-A99F-B2C19703BA3C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437B978-D388-8F45-B6FD-24811FF3A6F4}"/>
                  </a:ext>
                </a:extLst>
              </p:cNvPr>
              <p:cNvGrpSpPr/>
              <p:nvPr/>
            </p:nvGrpSpPr>
            <p:grpSpPr>
              <a:xfrm>
                <a:off x="9584421" y="1825625"/>
                <a:ext cx="1537961" cy="338362"/>
                <a:chOff x="3860986" y="1880897"/>
                <a:chExt cx="1968313" cy="440053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209D2A4E-CC45-7247-B3CA-6BD58E9B64C2}"/>
                    </a:ext>
                  </a:extLst>
                </p:cNvPr>
                <p:cNvSpPr/>
                <p:nvPr/>
              </p:nvSpPr>
              <p:spPr>
                <a:xfrm>
                  <a:off x="3860986" y="2028825"/>
                  <a:ext cx="1968313" cy="292125"/>
                </a:xfrm>
                <a:custGeom>
                  <a:avLst/>
                  <a:gdLst>
                    <a:gd name="connsiteX0" fmla="*/ 0 w 2100262"/>
                    <a:gd name="connsiteY0" fmla="*/ 300038 h 300038"/>
                    <a:gd name="connsiteX1" fmla="*/ 1014412 w 2100262"/>
                    <a:gd name="connsiteY1" fmla="*/ 0 h 300038"/>
                    <a:gd name="connsiteX2" fmla="*/ 2100262 w 2100262"/>
                    <a:gd name="connsiteY2" fmla="*/ 300038 h 300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0262" h="300038">
                      <a:moveTo>
                        <a:pt x="0" y="300038"/>
                      </a:moveTo>
                      <a:cubicBezTo>
                        <a:pt x="332184" y="150019"/>
                        <a:pt x="664368" y="0"/>
                        <a:pt x="1014412" y="0"/>
                      </a:cubicBezTo>
                      <a:cubicBezTo>
                        <a:pt x="1364456" y="0"/>
                        <a:pt x="1732359" y="150019"/>
                        <a:pt x="2100262" y="300038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D99E945B-269A-8A4F-ABA7-5A9F507D9469}"/>
                    </a:ext>
                  </a:extLst>
                </p:cNvPr>
                <p:cNvSpPr/>
                <p:nvPr/>
              </p:nvSpPr>
              <p:spPr>
                <a:xfrm>
                  <a:off x="4652353" y="1880897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3CF3E5F5-65F1-BF4C-964F-75069464E37A}"/>
                  </a:ext>
                </a:extLst>
              </p:cNvPr>
              <p:cNvGrpSpPr/>
              <p:nvPr/>
            </p:nvGrpSpPr>
            <p:grpSpPr>
              <a:xfrm>
                <a:off x="11022679" y="2148183"/>
                <a:ext cx="671626" cy="384117"/>
                <a:chOff x="2318037" y="6138653"/>
                <a:chExt cx="713306" cy="383151"/>
              </a:xfrm>
              <a:noFill/>
            </p:grpSpPr>
            <p:sp>
              <p:nvSpPr>
                <p:cNvPr id="158" name="Rounded Rectangle 157">
                  <a:extLst>
                    <a:ext uri="{FF2B5EF4-FFF2-40B4-BE49-F238E27FC236}">
                      <a16:creationId xmlns:a16="http://schemas.microsoft.com/office/drawing/2014/main" id="{F64B7923-1163-2E4B-98AB-D2807224D09D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51234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AAAFCDC-87E9-9641-8013-7F924D459F97}"/>
                    </a:ext>
                  </a:extLst>
                </p:cNvPr>
                <p:cNvSpPr txBox="1"/>
                <p:nvPr/>
              </p:nvSpPr>
              <p:spPr>
                <a:xfrm>
                  <a:off x="2318037" y="6153401"/>
                  <a:ext cx="713306" cy="36840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VPN</a:t>
                  </a: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8784D279-FD91-CE4C-ACC8-46370060FC06}"/>
                  </a:ext>
                </a:extLst>
              </p:cNvPr>
              <p:cNvGrpSpPr/>
              <p:nvPr/>
            </p:nvGrpSpPr>
            <p:grpSpPr>
              <a:xfrm>
                <a:off x="9140065" y="2148184"/>
                <a:ext cx="466701" cy="384117"/>
                <a:chOff x="2396095" y="6138653"/>
                <a:chExt cx="495661" cy="383151"/>
              </a:xfrm>
            </p:grpSpPr>
            <p:sp>
              <p:nvSpPr>
                <p:cNvPr id="156" name="Rounded Rectangle 155">
                  <a:extLst>
                    <a:ext uri="{FF2B5EF4-FFF2-40B4-BE49-F238E27FC236}">
                      <a16:creationId xmlns:a16="http://schemas.microsoft.com/office/drawing/2014/main" id="{0FEAD26A-77CE-544E-AE9D-4756092E5070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491456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8454AC2C-ECA4-0D46-91B4-BCDE6843AE68}"/>
                    </a:ext>
                  </a:extLst>
                </p:cNvPr>
                <p:cNvSpPr txBox="1"/>
                <p:nvPr/>
              </p:nvSpPr>
              <p:spPr>
                <a:xfrm>
                  <a:off x="2396095" y="6153401"/>
                  <a:ext cx="485632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FW</a:t>
                  </a:r>
                </a:p>
              </p:txBody>
            </p:sp>
          </p:grp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394C16C-4AC5-DD49-AF64-48324162DB78}"/>
                </a:ext>
              </a:extLst>
            </p:cNvPr>
            <p:cNvSpPr txBox="1"/>
            <p:nvPr/>
          </p:nvSpPr>
          <p:spPr>
            <a:xfrm>
              <a:off x="2422337" y="2303563"/>
              <a:ext cx="2365822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rgbClr val="0432FF"/>
                  </a:solidFill>
                </a:rPr>
                <a:t>Initial chain</a:t>
              </a:r>
              <a:endParaRPr lang="en-CA" sz="2400" b="0" dirty="0">
                <a:solidFill>
                  <a:srgbClr val="0432FF"/>
                </a:solidFill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7A7F069-B48B-FC49-BD4D-69EAD8DED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562"/>
          <a:stretch/>
        </p:blipFill>
        <p:spPr>
          <a:xfrm>
            <a:off x="6133280" y="2216276"/>
            <a:ext cx="711696" cy="211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024E32-52C0-FA49-8DCB-0668961AB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22"/>
          <a:stretch/>
        </p:blipFill>
        <p:spPr>
          <a:xfrm>
            <a:off x="9193958" y="2215276"/>
            <a:ext cx="744423" cy="244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9B377-D59A-7C42-81AC-E4234C7437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60324" b="-40223"/>
          <a:stretch/>
        </p:blipFill>
        <p:spPr>
          <a:xfrm>
            <a:off x="9766170" y="2245207"/>
            <a:ext cx="695832" cy="279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A3058-2BE8-C54D-8643-53B3378F1A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140" b="-37347"/>
          <a:stretch/>
        </p:blipFill>
        <p:spPr>
          <a:xfrm>
            <a:off x="10609084" y="2212850"/>
            <a:ext cx="580156" cy="3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48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VNF Chain </a:t>
            </a:r>
            <a:r>
              <a:rPr lang="en-US" sz="4000" dirty="0">
                <a:solidFill>
                  <a:srgbClr val="0432FF"/>
                </a:solidFill>
              </a:rPr>
              <a:t>use-cases are feasible with narrow API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C3AE6-85BA-A94E-AE37-9380C146CF85}"/>
              </a:ext>
            </a:extLst>
          </p:cNvPr>
          <p:cNvGrpSpPr/>
          <p:nvPr/>
        </p:nvGrpSpPr>
        <p:grpSpPr>
          <a:xfrm>
            <a:off x="6572879" y="1532303"/>
            <a:ext cx="4424362" cy="1222790"/>
            <a:chOff x="908005" y="2716761"/>
            <a:chExt cx="4424362" cy="1222790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CA26F35-80FE-8843-868C-2956F3D42112}"/>
                </a:ext>
              </a:extLst>
            </p:cNvPr>
            <p:cNvSpPr txBox="1"/>
            <p:nvPr/>
          </p:nvSpPr>
          <p:spPr>
            <a:xfrm>
              <a:off x="1992046" y="3477886"/>
              <a:ext cx="2365822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rgbClr val="0432FF"/>
                  </a:solidFill>
                </a:rPr>
                <a:t>Chain scale-out</a:t>
              </a:r>
              <a:endParaRPr lang="en-CA" sz="2400" b="0" dirty="0">
                <a:solidFill>
                  <a:srgbClr val="0432FF"/>
                </a:solidFill>
                <a:effectLst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1F52DE9-E9BA-1949-A519-1CC23BD5B8CC}"/>
                </a:ext>
              </a:extLst>
            </p:cNvPr>
            <p:cNvGrpSpPr/>
            <p:nvPr/>
          </p:nvGrpSpPr>
          <p:grpSpPr>
            <a:xfrm>
              <a:off x="908005" y="2716761"/>
              <a:ext cx="4424362" cy="706676"/>
              <a:chOff x="7658100" y="1825625"/>
              <a:chExt cx="4424362" cy="706676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19D11E2C-1F51-8D41-A695-A3D38DA58CAD}"/>
                  </a:ext>
                </a:extLst>
              </p:cNvPr>
              <p:cNvGrpSpPr/>
              <p:nvPr/>
            </p:nvGrpSpPr>
            <p:grpSpPr>
              <a:xfrm>
                <a:off x="8070074" y="2148183"/>
                <a:ext cx="660090" cy="384117"/>
                <a:chOff x="2339135" y="6138653"/>
                <a:chExt cx="701054" cy="383151"/>
              </a:xfrm>
            </p:grpSpPr>
            <p:sp>
              <p:nvSpPr>
                <p:cNvPr id="236" name="Rounded Rectangle 235">
                  <a:extLst>
                    <a:ext uri="{FF2B5EF4-FFF2-40B4-BE49-F238E27FC236}">
                      <a16:creationId xmlns:a16="http://schemas.microsoft.com/office/drawing/2014/main" id="{DE02293B-F0D5-9F4B-BC7C-A653530394D7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68751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F2E51EC6-D3D2-3C4C-9BE3-1C7E85401873}"/>
                    </a:ext>
                  </a:extLst>
                </p:cNvPr>
                <p:cNvSpPr txBox="1"/>
                <p:nvPr/>
              </p:nvSpPr>
              <p:spPr>
                <a:xfrm>
                  <a:off x="2339135" y="6153401"/>
                  <a:ext cx="701054" cy="36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NAT</a:t>
                  </a:r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919D4AE0-89FE-F84A-8974-0850A804CA17}"/>
                  </a:ext>
                </a:extLst>
              </p:cNvPr>
              <p:cNvGrpSpPr/>
              <p:nvPr/>
            </p:nvGrpSpPr>
            <p:grpSpPr>
              <a:xfrm>
                <a:off x="10097768" y="2148184"/>
                <a:ext cx="516914" cy="384117"/>
                <a:chOff x="2400300" y="6138653"/>
                <a:chExt cx="548994" cy="383151"/>
              </a:xfrm>
            </p:grpSpPr>
            <p:sp>
              <p:nvSpPr>
                <p:cNvPr id="234" name="Rounded Rectangle 233">
                  <a:extLst>
                    <a:ext uri="{FF2B5EF4-FFF2-40B4-BE49-F238E27FC236}">
                      <a16:creationId xmlns:a16="http://schemas.microsoft.com/office/drawing/2014/main" id="{F99F6E0C-2653-1047-BD59-6E3A37B99C61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48994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E62B4604-5FA8-5741-8C0D-61F8F13DCBEF}"/>
                    </a:ext>
                  </a:extLst>
                </p:cNvPr>
                <p:cNvSpPr txBox="1"/>
                <p:nvPr/>
              </p:nvSpPr>
              <p:spPr>
                <a:xfrm>
                  <a:off x="2425483" y="6153401"/>
                  <a:ext cx="480923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IDS</a:t>
                  </a: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3E4A715-DC6E-4544-A6AB-4F0D67113AD4}"/>
                  </a:ext>
                </a:extLst>
              </p:cNvPr>
              <p:cNvGrpSpPr/>
              <p:nvPr/>
            </p:nvGrpSpPr>
            <p:grpSpPr>
              <a:xfrm>
                <a:off x="8664404" y="2206735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232" name="Straight Arrow Connector 231">
                  <a:extLst>
                    <a:ext uri="{FF2B5EF4-FFF2-40B4-BE49-F238E27FC236}">
                      <a16:creationId xmlns:a16="http://schemas.microsoft.com/office/drawing/2014/main" id="{550EBC94-F4EA-8745-AE35-A78BC64D03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F95B0D36-CC51-8348-A3C9-78D9141C2AA4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616BB6D2-9FCC-7740-BF32-F56F248F595F}"/>
                  </a:ext>
                </a:extLst>
              </p:cNvPr>
              <p:cNvGrpSpPr/>
              <p:nvPr/>
            </p:nvGrpSpPr>
            <p:grpSpPr>
              <a:xfrm>
                <a:off x="9620756" y="220307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230" name="Straight Arrow Connector 229">
                  <a:extLst>
                    <a:ext uri="{FF2B5EF4-FFF2-40B4-BE49-F238E27FC236}">
                      <a16:creationId xmlns:a16="http://schemas.microsoft.com/office/drawing/2014/main" id="{CC3C9F83-AF0D-0144-940B-BA2A1C91F5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38976754-C775-3648-AE47-96A98B104D63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57480D6-195A-AC45-AEF1-2FB203CE67A6}"/>
                  </a:ext>
                </a:extLst>
              </p:cNvPr>
              <p:cNvGrpSpPr/>
              <p:nvPr/>
            </p:nvGrpSpPr>
            <p:grpSpPr>
              <a:xfrm>
                <a:off x="11614874" y="2201748"/>
                <a:ext cx="467588" cy="252674"/>
                <a:chOff x="2292052" y="2790108"/>
                <a:chExt cx="598428" cy="328613"/>
              </a:xfrm>
            </p:grpSpPr>
            <p:cxnSp>
              <p:nvCxnSpPr>
                <p:cNvPr id="228" name="Straight Arrow Connector 227">
                  <a:extLst>
                    <a:ext uri="{FF2B5EF4-FFF2-40B4-BE49-F238E27FC236}">
                      <a16:creationId xmlns:a16="http://schemas.microsoft.com/office/drawing/2014/main" id="{A19B6533-2F25-9641-A971-042ACA5F5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2052" y="2963371"/>
                  <a:ext cx="598428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CB746DAA-7C10-7242-99FE-BBDF952E4269}"/>
                    </a:ext>
                  </a:extLst>
                </p:cNvPr>
                <p:cNvSpPr/>
                <p:nvPr/>
              </p:nvSpPr>
              <p:spPr>
                <a:xfrm>
                  <a:off x="2369197" y="2790108"/>
                  <a:ext cx="342901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613582EA-1212-FA4B-AE04-F5F8FAB5F64B}"/>
                  </a:ext>
                </a:extLst>
              </p:cNvPr>
              <p:cNvGrpSpPr/>
              <p:nvPr/>
            </p:nvGrpSpPr>
            <p:grpSpPr>
              <a:xfrm>
                <a:off x="7658100" y="219076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226" name="Straight Arrow Connector 225">
                  <a:extLst>
                    <a:ext uri="{FF2B5EF4-FFF2-40B4-BE49-F238E27FC236}">
                      <a16:creationId xmlns:a16="http://schemas.microsoft.com/office/drawing/2014/main" id="{770A6706-C722-724C-8B47-1C6A22966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E7BAE27F-F544-4347-B9B8-1C11AC519ADD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B8EA0F08-8DE3-344C-819B-32190F4A1248}"/>
                  </a:ext>
                </a:extLst>
              </p:cNvPr>
              <p:cNvGrpSpPr/>
              <p:nvPr/>
            </p:nvGrpSpPr>
            <p:grpSpPr>
              <a:xfrm>
                <a:off x="10635361" y="2201748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1BDCC17A-71AA-8E44-8AB0-F4CBF63EF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57E20F88-76A3-FF45-8722-E75C04AFAD35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6F94F864-0B84-D34A-A6D9-9FEAE7E9B509}"/>
                  </a:ext>
                </a:extLst>
              </p:cNvPr>
              <p:cNvGrpSpPr/>
              <p:nvPr/>
            </p:nvGrpSpPr>
            <p:grpSpPr>
              <a:xfrm>
                <a:off x="9584421" y="1825625"/>
                <a:ext cx="1537961" cy="338362"/>
                <a:chOff x="3860986" y="1880897"/>
                <a:chExt cx="1968313" cy="440053"/>
              </a:xfrm>
            </p:grpSpPr>
            <p:sp>
              <p:nvSpPr>
                <p:cNvPr id="222" name="Freeform 221">
                  <a:extLst>
                    <a:ext uri="{FF2B5EF4-FFF2-40B4-BE49-F238E27FC236}">
                      <a16:creationId xmlns:a16="http://schemas.microsoft.com/office/drawing/2014/main" id="{4297E962-3875-9E4C-A893-318FD93D20DF}"/>
                    </a:ext>
                  </a:extLst>
                </p:cNvPr>
                <p:cNvSpPr/>
                <p:nvPr/>
              </p:nvSpPr>
              <p:spPr>
                <a:xfrm>
                  <a:off x="3860986" y="2028825"/>
                  <a:ext cx="1968313" cy="292125"/>
                </a:xfrm>
                <a:custGeom>
                  <a:avLst/>
                  <a:gdLst>
                    <a:gd name="connsiteX0" fmla="*/ 0 w 2100262"/>
                    <a:gd name="connsiteY0" fmla="*/ 300038 h 300038"/>
                    <a:gd name="connsiteX1" fmla="*/ 1014412 w 2100262"/>
                    <a:gd name="connsiteY1" fmla="*/ 0 h 300038"/>
                    <a:gd name="connsiteX2" fmla="*/ 2100262 w 2100262"/>
                    <a:gd name="connsiteY2" fmla="*/ 300038 h 300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0262" h="300038">
                      <a:moveTo>
                        <a:pt x="0" y="300038"/>
                      </a:moveTo>
                      <a:cubicBezTo>
                        <a:pt x="332184" y="150019"/>
                        <a:pt x="664368" y="0"/>
                        <a:pt x="1014412" y="0"/>
                      </a:cubicBezTo>
                      <a:cubicBezTo>
                        <a:pt x="1364456" y="0"/>
                        <a:pt x="1732359" y="150019"/>
                        <a:pt x="2100262" y="300038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1D71F91C-6C0F-3349-8055-AB5921D92921}"/>
                    </a:ext>
                  </a:extLst>
                </p:cNvPr>
                <p:cNvSpPr/>
                <p:nvPr/>
              </p:nvSpPr>
              <p:spPr>
                <a:xfrm>
                  <a:off x="4652353" y="1880897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1B12E131-37E5-F34A-AECD-54C24B397502}"/>
                  </a:ext>
                </a:extLst>
              </p:cNvPr>
              <p:cNvGrpSpPr/>
              <p:nvPr/>
            </p:nvGrpSpPr>
            <p:grpSpPr>
              <a:xfrm>
                <a:off x="11022679" y="2148183"/>
                <a:ext cx="671626" cy="384117"/>
                <a:chOff x="2318037" y="6138653"/>
                <a:chExt cx="713306" cy="383151"/>
              </a:xfrm>
              <a:noFill/>
            </p:grpSpPr>
            <p:sp>
              <p:nvSpPr>
                <p:cNvPr id="220" name="Rounded Rectangle 219">
                  <a:extLst>
                    <a:ext uri="{FF2B5EF4-FFF2-40B4-BE49-F238E27FC236}">
                      <a16:creationId xmlns:a16="http://schemas.microsoft.com/office/drawing/2014/main" id="{FA8FF9EA-C4B7-2E48-B8D8-F99A50EB6B88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51234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29E9F2CC-283F-E64C-B7A8-9EC61C449AA4}"/>
                    </a:ext>
                  </a:extLst>
                </p:cNvPr>
                <p:cNvSpPr txBox="1"/>
                <p:nvPr/>
              </p:nvSpPr>
              <p:spPr>
                <a:xfrm>
                  <a:off x="2318037" y="6153401"/>
                  <a:ext cx="713306" cy="36840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VPN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5F33B62B-18A2-7946-AF49-413CF75E12F6}"/>
                  </a:ext>
                </a:extLst>
              </p:cNvPr>
              <p:cNvGrpSpPr/>
              <p:nvPr/>
            </p:nvGrpSpPr>
            <p:grpSpPr>
              <a:xfrm>
                <a:off x="9140065" y="2148184"/>
                <a:ext cx="466701" cy="384117"/>
                <a:chOff x="2396095" y="6138653"/>
                <a:chExt cx="495661" cy="383151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0FFC5997-1990-794B-B8DA-343607E8A6BD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491456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C3D0B3FD-C377-BA4F-ACAB-8086C193481B}"/>
                    </a:ext>
                  </a:extLst>
                </p:cNvPr>
                <p:cNvSpPr txBox="1"/>
                <p:nvPr/>
              </p:nvSpPr>
              <p:spPr>
                <a:xfrm>
                  <a:off x="2396095" y="6153401"/>
                  <a:ext cx="485632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FW</a:t>
                  </a:r>
                </a:p>
              </p:txBody>
            </p:sp>
          </p:grpSp>
        </p:grpSp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D278FDA6-0DBD-D940-836D-96418A241340}"/>
              </a:ext>
            </a:extLst>
          </p:cNvPr>
          <p:cNvSpPr txBox="1"/>
          <p:nvPr/>
        </p:nvSpPr>
        <p:spPr>
          <a:xfrm>
            <a:off x="2685850" y="2316688"/>
            <a:ext cx="774507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Daisy implements scale-out with </a:t>
            </a:r>
            <a:r>
              <a:rPr lang="en-CA" sz="2400" dirty="0">
                <a:solidFill>
                  <a:srgbClr val="0432FF"/>
                </a:solidFill>
              </a:rPr>
              <a:t>no packet drops</a:t>
            </a:r>
            <a:r>
              <a:rPr lang="en-CA" sz="2400" dirty="0"/>
              <a:t> and element </a:t>
            </a:r>
            <a:r>
              <a:rPr lang="en-CA" sz="2400" dirty="0">
                <a:solidFill>
                  <a:srgbClr val="0432FF"/>
                </a:solidFill>
              </a:rPr>
              <a:t>upgrade with 1s</a:t>
            </a:r>
            <a:r>
              <a:rPr lang="en-CA" sz="2400" dirty="0"/>
              <a:t> packet drop at most.</a:t>
            </a:r>
          </a:p>
          <a:p>
            <a:pPr algn="ctr"/>
            <a:r>
              <a:rPr lang="en-CA" sz="2400" dirty="0"/>
              <a:t>We also emulated </a:t>
            </a:r>
            <a:r>
              <a:rPr lang="en-CA" sz="2400" dirty="0">
                <a:solidFill>
                  <a:srgbClr val="0432FF"/>
                </a:solidFill>
              </a:rPr>
              <a:t>continuous chain arrival</a:t>
            </a:r>
            <a:r>
              <a:rPr lang="en-CA" sz="2400" dirty="0"/>
              <a:t> case where different tenants make chain allocation requests one-by-one.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E0FD1-04F4-B54E-9DDD-1131CC38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553" y="2943564"/>
            <a:ext cx="7761505" cy="2877195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ECC8CAEF-3142-794A-AB9B-EA418DC2F03A}"/>
              </a:ext>
            </a:extLst>
          </p:cNvPr>
          <p:cNvSpPr txBox="1">
            <a:spLocks/>
          </p:cNvSpPr>
          <p:nvPr/>
        </p:nvSpPr>
        <p:spPr>
          <a:xfrm>
            <a:off x="832941" y="3598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Daisy Contributions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323CA3-30A6-714F-956F-BD56CE99194C}"/>
              </a:ext>
            </a:extLst>
          </p:cNvPr>
          <p:cNvSpPr txBox="1"/>
          <p:nvPr/>
        </p:nvSpPr>
        <p:spPr>
          <a:xfrm>
            <a:off x="2700343" y="5824532"/>
            <a:ext cx="77450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Daisy implements scale-out with </a:t>
            </a:r>
            <a:r>
              <a:rPr lang="en-CA" sz="2400" dirty="0">
                <a:solidFill>
                  <a:srgbClr val="0432FF"/>
                </a:solidFill>
              </a:rPr>
              <a:t>no packet drops</a:t>
            </a:r>
            <a:r>
              <a:rPr lang="en-CA" sz="2400" dirty="0"/>
              <a:t>.</a:t>
            </a:r>
            <a:r>
              <a:rPr lang="en-CA" sz="2400" dirty="0">
                <a:solidFill>
                  <a:schemeClr val="bg1"/>
                </a:solidFill>
              </a:rPr>
              <a:t>___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ADB4353-53DC-2740-B2C3-F7EA858F62EC}"/>
              </a:ext>
            </a:extLst>
          </p:cNvPr>
          <p:cNvGrpSpPr/>
          <p:nvPr/>
        </p:nvGrpSpPr>
        <p:grpSpPr>
          <a:xfrm>
            <a:off x="1344712" y="1516537"/>
            <a:ext cx="4424362" cy="1248691"/>
            <a:chOff x="1344712" y="1516537"/>
            <a:chExt cx="4424362" cy="1248691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88200B5-05DC-144E-B432-0D96463F597B}"/>
                </a:ext>
              </a:extLst>
            </p:cNvPr>
            <p:cNvGrpSpPr/>
            <p:nvPr/>
          </p:nvGrpSpPr>
          <p:grpSpPr>
            <a:xfrm>
              <a:off x="1344712" y="1516537"/>
              <a:ext cx="4424362" cy="706676"/>
              <a:chOff x="7658100" y="1825625"/>
              <a:chExt cx="4424362" cy="706676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DF9BB56-28F2-A34C-9532-970636757B2E}"/>
                  </a:ext>
                </a:extLst>
              </p:cNvPr>
              <p:cNvGrpSpPr/>
              <p:nvPr/>
            </p:nvGrpSpPr>
            <p:grpSpPr>
              <a:xfrm>
                <a:off x="8070074" y="2148183"/>
                <a:ext cx="660090" cy="384117"/>
                <a:chOff x="2339135" y="6138653"/>
                <a:chExt cx="701054" cy="383151"/>
              </a:xfrm>
            </p:grpSpPr>
            <p:sp>
              <p:nvSpPr>
                <p:cNvPr id="139" name="Rounded Rectangle 138">
                  <a:extLst>
                    <a:ext uri="{FF2B5EF4-FFF2-40B4-BE49-F238E27FC236}">
                      <a16:creationId xmlns:a16="http://schemas.microsoft.com/office/drawing/2014/main" id="{1A8C2DC5-E961-524F-A0A2-59374B4ABBE2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68751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1DAE50D-3F36-4A4C-AEE2-A015D05581F8}"/>
                    </a:ext>
                  </a:extLst>
                </p:cNvPr>
                <p:cNvSpPr txBox="1"/>
                <p:nvPr/>
              </p:nvSpPr>
              <p:spPr>
                <a:xfrm>
                  <a:off x="2339135" y="6153401"/>
                  <a:ext cx="701054" cy="36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NAT</a:t>
                  </a: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3CBDB118-26C3-1848-B081-C6256090C0A5}"/>
                  </a:ext>
                </a:extLst>
              </p:cNvPr>
              <p:cNvGrpSpPr/>
              <p:nvPr/>
            </p:nvGrpSpPr>
            <p:grpSpPr>
              <a:xfrm>
                <a:off x="10097768" y="2148184"/>
                <a:ext cx="516914" cy="384117"/>
                <a:chOff x="2400300" y="6138653"/>
                <a:chExt cx="548994" cy="383151"/>
              </a:xfrm>
            </p:grpSpPr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FFCDB44E-43B2-EC43-A956-2F184CBB1E95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48994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0C360BD9-0042-BB49-A409-4114BC63771A}"/>
                    </a:ext>
                  </a:extLst>
                </p:cNvPr>
                <p:cNvSpPr txBox="1"/>
                <p:nvPr/>
              </p:nvSpPr>
              <p:spPr>
                <a:xfrm>
                  <a:off x="2425483" y="6153401"/>
                  <a:ext cx="480923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IDS</a:t>
                  </a:r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C22F4126-2908-9940-ACF2-E59181B8B3D6}"/>
                  </a:ext>
                </a:extLst>
              </p:cNvPr>
              <p:cNvGrpSpPr/>
              <p:nvPr/>
            </p:nvGrpSpPr>
            <p:grpSpPr>
              <a:xfrm>
                <a:off x="8664404" y="2206735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5E292FFA-161D-FF41-BC66-176392BC2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690F7F84-32C6-674A-AF40-76FFD974F442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979537A1-5491-D345-900E-801B8E53D75E}"/>
                  </a:ext>
                </a:extLst>
              </p:cNvPr>
              <p:cNvGrpSpPr/>
              <p:nvPr/>
            </p:nvGrpSpPr>
            <p:grpSpPr>
              <a:xfrm>
                <a:off x="9620756" y="220307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26139353-2E3F-9645-880D-85C8D983F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08987228-9E98-0447-8AE7-95B11273CA33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C7E14C6-E3D0-B144-811D-47E46CA4B016}"/>
                  </a:ext>
                </a:extLst>
              </p:cNvPr>
              <p:cNvGrpSpPr/>
              <p:nvPr/>
            </p:nvGrpSpPr>
            <p:grpSpPr>
              <a:xfrm>
                <a:off x="11614874" y="2201748"/>
                <a:ext cx="467588" cy="252674"/>
                <a:chOff x="2292052" y="2790108"/>
                <a:chExt cx="598428" cy="328613"/>
              </a:xfrm>
            </p:grpSpPr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C470C408-1EE7-1149-911C-280C2A71E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2052" y="2963371"/>
                  <a:ext cx="598428" cy="0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9E0E674A-850C-644B-A860-A1CEAD680815}"/>
                    </a:ext>
                  </a:extLst>
                </p:cNvPr>
                <p:cNvSpPr/>
                <p:nvPr/>
              </p:nvSpPr>
              <p:spPr>
                <a:xfrm>
                  <a:off x="2369197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88E374D-313F-6D43-8799-5A14267520D8}"/>
                  </a:ext>
                </a:extLst>
              </p:cNvPr>
              <p:cNvGrpSpPr/>
              <p:nvPr/>
            </p:nvGrpSpPr>
            <p:grpSpPr>
              <a:xfrm>
                <a:off x="7658100" y="219076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80F10C6F-71FA-0F40-98E9-C548FAE40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6E13CD2C-366B-374E-B767-7FE01981730F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865FC79C-BF78-E440-994C-624B940C4DD0}"/>
                  </a:ext>
                </a:extLst>
              </p:cNvPr>
              <p:cNvGrpSpPr/>
              <p:nvPr/>
            </p:nvGrpSpPr>
            <p:grpSpPr>
              <a:xfrm>
                <a:off x="10635361" y="2201748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85227048-6AFD-0C4F-B9F4-63413E9E4B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098432D8-E2F2-A245-9138-E91B230B8298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9B61042F-A672-3E4C-A057-CE916C196C4B}"/>
                  </a:ext>
                </a:extLst>
              </p:cNvPr>
              <p:cNvGrpSpPr/>
              <p:nvPr/>
            </p:nvGrpSpPr>
            <p:grpSpPr>
              <a:xfrm>
                <a:off x="9584421" y="1825625"/>
                <a:ext cx="1537961" cy="338362"/>
                <a:chOff x="3860986" y="1880897"/>
                <a:chExt cx="1968313" cy="440053"/>
              </a:xfrm>
            </p:grpSpPr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id="{7B79DCFD-8A87-9E44-85D1-79305B0547A6}"/>
                    </a:ext>
                  </a:extLst>
                </p:cNvPr>
                <p:cNvSpPr/>
                <p:nvPr/>
              </p:nvSpPr>
              <p:spPr>
                <a:xfrm>
                  <a:off x="3860986" y="2028825"/>
                  <a:ext cx="1968313" cy="292125"/>
                </a:xfrm>
                <a:custGeom>
                  <a:avLst/>
                  <a:gdLst>
                    <a:gd name="connsiteX0" fmla="*/ 0 w 2100262"/>
                    <a:gd name="connsiteY0" fmla="*/ 300038 h 300038"/>
                    <a:gd name="connsiteX1" fmla="*/ 1014412 w 2100262"/>
                    <a:gd name="connsiteY1" fmla="*/ 0 h 300038"/>
                    <a:gd name="connsiteX2" fmla="*/ 2100262 w 2100262"/>
                    <a:gd name="connsiteY2" fmla="*/ 300038 h 300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0262" h="300038">
                      <a:moveTo>
                        <a:pt x="0" y="300038"/>
                      </a:moveTo>
                      <a:cubicBezTo>
                        <a:pt x="332184" y="150019"/>
                        <a:pt x="664368" y="0"/>
                        <a:pt x="1014412" y="0"/>
                      </a:cubicBezTo>
                      <a:cubicBezTo>
                        <a:pt x="1364456" y="0"/>
                        <a:pt x="1732359" y="150019"/>
                        <a:pt x="2100262" y="300038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1979C418-B98C-4944-9C81-7FBED569C8A2}"/>
                    </a:ext>
                  </a:extLst>
                </p:cNvPr>
                <p:cNvSpPr/>
                <p:nvPr/>
              </p:nvSpPr>
              <p:spPr>
                <a:xfrm>
                  <a:off x="4652353" y="1880897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1F87FADF-9F6E-2740-A073-3051F2CE4B54}"/>
                  </a:ext>
                </a:extLst>
              </p:cNvPr>
              <p:cNvGrpSpPr/>
              <p:nvPr/>
            </p:nvGrpSpPr>
            <p:grpSpPr>
              <a:xfrm>
                <a:off x="11022679" y="2148183"/>
                <a:ext cx="671626" cy="384117"/>
                <a:chOff x="2318037" y="6138653"/>
                <a:chExt cx="713306" cy="383151"/>
              </a:xfrm>
              <a:noFill/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8DDB0AB2-53F2-214E-AC34-8F767E691349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51234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BDED0260-6819-8F42-A29D-1D4238E5B87A}"/>
                    </a:ext>
                  </a:extLst>
                </p:cNvPr>
                <p:cNvSpPr txBox="1"/>
                <p:nvPr/>
              </p:nvSpPr>
              <p:spPr>
                <a:xfrm>
                  <a:off x="2318037" y="6153401"/>
                  <a:ext cx="713306" cy="36840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VPN</a:t>
                  </a: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2094FA5-2B5D-1F4A-A144-7453A740152E}"/>
                  </a:ext>
                </a:extLst>
              </p:cNvPr>
              <p:cNvGrpSpPr/>
              <p:nvPr/>
            </p:nvGrpSpPr>
            <p:grpSpPr>
              <a:xfrm>
                <a:off x="9140065" y="2148184"/>
                <a:ext cx="466701" cy="384117"/>
                <a:chOff x="2396095" y="6138653"/>
                <a:chExt cx="495661" cy="383151"/>
              </a:xfrm>
            </p:grpSpPr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A2FBF612-805A-8642-8E59-5FDEC7ABDEEF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491456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6538CD7A-6082-4B4F-9DC3-4A19064A797A}"/>
                    </a:ext>
                  </a:extLst>
                </p:cNvPr>
                <p:cNvSpPr txBox="1"/>
                <p:nvPr/>
              </p:nvSpPr>
              <p:spPr>
                <a:xfrm>
                  <a:off x="2396095" y="6153401"/>
                  <a:ext cx="485632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FW</a:t>
                  </a:r>
                </a:p>
              </p:txBody>
            </p:sp>
          </p:grp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2082FB2-7D56-1B49-B112-9308EE9019DB}"/>
                </a:ext>
              </a:extLst>
            </p:cNvPr>
            <p:cNvSpPr txBox="1"/>
            <p:nvPr/>
          </p:nvSpPr>
          <p:spPr>
            <a:xfrm>
              <a:off x="2422337" y="2303563"/>
              <a:ext cx="2365822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rgbClr val="0432FF"/>
                  </a:solidFill>
                </a:rPr>
                <a:t>Initial chain</a:t>
              </a:r>
              <a:endParaRPr lang="en-CA" sz="2400" b="0" dirty="0">
                <a:solidFill>
                  <a:srgbClr val="0432FF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4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-0.5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0" grpId="0" animBg="1"/>
      <p:bldP spid="103" grpId="0"/>
      <p:bldP spid="104" grpId="0" animBg="1"/>
      <p:bldP spid="10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API with </a:t>
            </a:r>
            <a:r>
              <a:rPr lang="en-US" dirty="0">
                <a:solidFill>
                  <a:srgbClr val="0432FF"/>
                </a:solidFill>
              </a:rPr>
              <a:t>six primitives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Implements wide-range of chain operations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Chain abstraction facilitates full DC utilization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NetPack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algorithm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Handles DC-scale allocation with </a:t>
            </a:r>
            <a:r>
              <a:rPr lang="en-US" dirty="0">
                <a:solidFill>
                  <a:srgbClr val="0432FF"/>
                </a:solidFill>
              </a:rPr>
              <a:t>1000+ servers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Achieves </a:t>
            </a:r>
            <a:r>
              <a:rPr lang="en-US" dirty="0">
                <a:solidFill>
                  <a:srgbClr val="0432FF"/>
                </a:solidFill>
              </a:rPr>
              <a:t>at least 96% </a:t>
            </a:r>
            <a:r>
              <a:rPr lang="en-US" dirty="0"/>
              <a:t>allocations of </a:t>
            </a:r>
            <a:r>
              <a:rPr lang="en-US" dirty="0" err="1"/>
              <a:t>VNFSolver</a:t>
            </a:r>
            <a:br>
              <a:rPr lang="en-US" dirty="0"/>
            </a:br>
            <a:r>
              <a:rPr lang="en-US" dirty="0"/>
              <a:t>(optimal) while being </a:t>
            </a:r>
            <a:r>
              <a:rPr lang="en-US" dirty="0">
                <a:solidFill>
                  <a:srgbClr val="0432FF"/>
                </a:solidFill>
              </a:rPr>
              <a:t>82x faster</a:t>
            </a:r>
            <a:r>
              <a:rPr lang="en-US" dirty="0"/>
              <a:t> on average</a:t>
            </a:r>
          </a:p>
          <a:p>
            <a:pPr>
              <a:lnSpc>
                <a:spcPct val="100000"/>
              </a:lnSpc>
            </a:pPr>
            <a:r>
              <a:rPr lang="en-US" dirty="0"/>
              <a:t>Daisy prototype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Demonstrates feasibility</a:t>
            </a:r>
            <a:r>
              <a:rPr lang="en-US" dirty="0"/>
              <a:t> of API and algorithms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Contributions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28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6857C1-DF5A-B445-99FE-692E5938F931}"/>
              </a:ext>
            </a:extLst>
          </p:cNvPr>
          <p:cNvSpPr txBox="1"/>
          <p:nvPr/>
        </p:nvSpPr>
        <p:spPr>
          <a:xfrm>
            <a:off x="7331752" y="4855822"/>
            <a:ext cx="44219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solidFill>
                  <a:srgbClr val="0432FF"/>
                </a:solidFill>
              </a:rPr>
              <a:t>Thank you!</a:t>
            </a:r>
            <a:endParaRPr lang="en-CA" sz="5400" b="0" dirty="0">
              <a:solidFill>
                <a:srgbClr val="0432FF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7954E4-E0D5-6648-80C6-337917B3C9A5}"/>
              </a:ext>
            </a:extLst>
          </p:cNvPr>
          <p:cNvSpPr txBox="1"/>
          <p:nvPr/>
        </p:nvSpPr>
        <p:spPr>
          <a:xfrm>
            <a:off x="7815022" y="3830366"/>
            <a:ext cx="361089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How can cloud providers achieve high </a:t>
            </a:r>
            <a:r>
              <a:rPr lang="en-CA" sz="2000" dirty="0">
                <a:solidFill>
                  <a:srgbClr val="0432FF"/>
                </a:solidFill>
              </a:rPr>
              <a:t>data center utilization</a:t>
            </a:r>
            <a:r>
              <a:rPr lang="en-CA" sz="2000" dirty="0"/>
              <a:t>?</a:t>
            </a:r>
            <a:endParaRPr lang="en-CA" sz="2000" b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875AA2-7405-B74D-BC65-ED99786DB594}"/>
              </a:ext>
            </a:extLst>
          </p:cNvPr>
          <p:cNvSpPr txBox="1"/>
          <p:nvPr/>
        </p:nvSpPr>
        <p:spPr>
          <a:xfrm>
            <a:off x="7815022" y="2395756"/>
            <a:ext cx="361089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How can tenants </a:t>
            </a:r>
            <a:r>
              <a:rPr lang="en-CA" sz="2000" dirty="0">
                <a:solidFill>
                  <a:srgbClr val="0432FF"/>
                </a:solidFill>
              </a:rPr>
              <a:t>allocate and manage</a:t>
            </a:r>
            <a:r>
              <a:rPr lang="en-CA" sz="2000" dirty="0"/>
              <a:t> their VNF chains?</a:t>
            </a:r>
            <a:endParaRPr lang="en-CA" sz="2000" b="0" dirty="0">
              <a:effectLst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0FCB37-AB41-3D43-B35C-55DA6B35A725}"/>
              </a:ext>
            </a:extLst>
          </p:cNvPr>
          <p:cNvGrpSpPr/>
          <p:nvPr/>
        </p:nvGrpSpPr>
        <p:grpSpPr>
          <a:xfrm>
            <a:off x="6842239" y="304810"/>
            <a:ext cx="5167767" cy="1851900"/>
            <a:chOff x="1407216" y="2663654"/>
            <a:chExt cx="8189211" cy="278304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5062E59-D053-6249-80A3-F55A3719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361" y="3767955"/>
              <a:ext cx="987020" cy="1080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DE722B0-C5CA-DC4D-8F95-6E2AD95D7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820" y="2756025"/>
              <a:ext cx="3321464" cy="206280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B5F3F3C-771F-4040-88EE-D97B5AF8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216" y="3366324"/>
              <a:ext cx="2365685" cy="154191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909FAA9-072D-DC47-9B5D-39906B1E7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3764" y="4191601"/>
              <a:ext cx="662447" cy="3958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E28365-27A1-2D4C-BFEE-C3FB15FDC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150" y="3604615"/>
              <a:ext cx="330222" cy="51034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338485-E4DD-5A40-BD44-59D3F2D27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7775" y="3029161"/>
              <a:ext cx="489488" cy="46470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F995C8-038F-B942-8FF2-AAD3FBB6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9075" y="4102077"/>
              <a:ext cx="452438" cy="386080"/>
            </a:xfrm>
            <a:prstGeom prst="rect">
              <a:avLst/>
            </a:prstGeom>
          </p:spPr>
        </p:pic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6381332-A6E4-2347-B4BE-BFC58AE99CFD}"/>
                </a:ext>
              </a:extLst>
            </p:cNvPr>
            <p:cNvSpPr/>
            <p:nvPr/>
          </p:nvSpPr>
          <p:spPr>
            <a:xfrm>
              <a:off x="3743826" y="4302412"/>
              <a:ext cx="4446102" cy="147656"/>
            </a:xfrm>
            <a:custGeom>
              <a:avLst/>
              <a:gdLst>
                <a:gd name="connsiteX0" fmla="*/ 0 w 6029325"/>
                <a:gd name="connsiteY0" fmla="*/ 202371 h 255816"/>
                <a:gd name="connsiteX1" fmla="*/ 971550 w 6029325"/>
                <a:gd name="connsiteY1" fmla="*/ 2346 h 255816"/>
                <a:gd name="connsiteX2" fmla="*/ 1728787 w 6029325"/>
                <a:gd name="connsiteY2" fmla="*/ 102358 h 255816"/>
                <a:gd name="connsiteX3" fmla="*/ 3357562 w 6029325"/>
                <a:gd name="connsiteY3" fmla="*/ 245233 h 255816"/>
                <a:gd name="connsiteX4" fmla="*/ 4843462 w 6029325"/>
                <a:gd name="connsiteY4" fmla="*/ 245233 h 255816"/>
                <a:gd name="connsiteX5" fmla="*/ 6029325 w 6029325"/>
                <a:gd name="connsiteY5" fmla="*/ 230946 h 255816"/>
                <a:gd name="connsiteX6" fmla="*/ 6029325 w 6029325"/>
                <a:gd name="connsiteY6" fmla="*/ 230946 h 2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29325" h="255816">
                  <a:moveTo>
                    <a:pt x="0" y="202371"/>
                  </a:moveTo>
                  <a:cubicBezTo>
                    <a:pt x="341709" y="110693"/>
                    <a:pt x="683419" y="19015"/>
                    <a:pt x="971550" y="2346"/>
                  </a:cubicBezTo>
                  <a:cubicBezTo>
                    <a:pt x="1259681" y="-14323"/>
                    <a:pt x="1331118" y="61877"/>
                    <a:pt x="1728787" y="102358"/>
                  </a:cubicBezTo>
                  <a:cubicBezTo>
                    <a:pt x="2126456" y="142839"/>
                    <a:pt x="2838450" y="221421"/>
                    <a:pt x="3357562" y="245233"/>
                  </a:cubicBezTo>
                  <a:cubicBezTo>
                    <a:pt x="3876674" y="269045"/>
                    <a:pt x="4843462" y="245233"/>
                    <a:pt x="4843462" y="245233"/>
                  </a:cubicBezTo>
                  <a:lnTo>
                    <a:pt x="6029325" y="230946"/>
                  </a:lnTo>
                  <a:lnTo>
                    <a:pt x="6029325" y="230946"/>
                  </a:lnTo>
                </a:path>
              </a:pathLst>
            </a:custGeom>
            <a:noFill/>
            <a:ln w="25400" cmpd="sng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5F80896-9D17-A142-A589-430BB42B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884" y="2663654"/>
              <a:ext cx="987020" cy="10800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419F96B-78F0-F74D-9526-5472512323E4}"/>
                </a:ext>
              </a:extLst>
            </p:cNvPr>
            <p:cNvSpPr txBox="1"/>
            <p:nvPr/>
          </p:nvSpPr>
          <p:spPr>
            <a:xfrm>
              <a:off x="7341403" y="4674832"/>
              <a:ext cx="2255024" cy="76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Tenants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EA1A4A-FDB2-E345-858F-2B2C562A59BF}"/>
                </a:ext>
              </a:extLst>
            </p:cNvPr>
            <p:cNvSpPr txBox="1"/>
            <p:nvPr/>
          </p:nvSpPr>
          <p:spPr>
            <a:xfrm>
              <a:off x="4199135" y="4686529"/>
              <a:ext cx="3511222" cy="760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Cloud Provider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31F4E0-5C85-7949-A925-809D21CE1106}"/>
                </a:ext>
              </a:extLst>
            </p:cNvPr>
            <p:cNvSpPr txBox="1"/>
            <p:nvPr/>
          </p:nvSpPr>
          <p:spPr>
            <a:xfrm>
              <a:off x="8189927" y="3164948"/>
              <a:ext cx="666258" cy="751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58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CD709-07EB-C345-942E-E7EF489E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2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Elasticity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Quick scale up and down NFs</a:t>
            </a:r>
          </a:p>
          <a:p>
            <a:pPr>
              <a:lnSpc>
                <a:spcPct val="100000"/>
              </a:lnSpc>
            </a:pPr>
            <a:r>
              <a:rPr lang="en-US" dirty="0"/>
              <a:t>Fast </a:t>
            </a:r>
            <a:r>
              <a:rPr lang="en-US" dirty="0">
                <a:solidFill>
                  <a:srgbClr val="0432FF"/>
                </a:solidFill>
              </a:rPr>
              <a:t>upgrades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need to wait for new hardware</a:t>
            </a:r>
          </a:p>
          <a:p>
            <a:pPr>
              <a:lnSpc>
                <a:spcPct val="100000"/>
              </a:lnSpc>
            </a:pPr>
            <a:r>
              <a:rPr lang="en-US" dirty="0"/>
              <a:t>Quick </a:t>
            </a:r>
            <a:r>
              <a:rPr lang="en-US" dirty="0">
                <a:solidFill>
                  <a:srgbClr val="0432FF"/>
                </a:solidFill>
              </a:rPr>
              <a:t>configuration, recovery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Failover to the backup NF instance</a:t>
            </a: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0000"/>
                </a:solidFill>
              </a:rPr>
              <a:t>Outsourcing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Benefits</a:t>
            </a:r>
            <a:r>
              <a:rPr lang="en-US" sz="4000" dirty="0"/>
              <a:t> of Virtualized Network Functions (VNF)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666A2-7958-4E4A-AC19-D9D82DC94A84}"/>
              </a:ext>
            </a:extLst>
          </p:cNvPr>
          <p:cNvSpPr txBox="1"/>
          <p:nvPr/>
        </p:nvSpPr>
        <p:spPr>
          <a:xfrm>
            <a:off x="838200" y="5978899"/>
            <a:ext cx="101030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/>
            <a:r>
              <a:rPr lang="en-CA" sz="1600" dirty="0"/>
              <a:t>Sherry et al. Making Middleboxes Someone Else's Problem: Network Processing as a Cloud Service, SIGCOMM’12</a:t>
            </a:r>
          </a:p>
          <a:p>
            <a:pPr marL="534988" indent="-41275"/>
            <a:r>
              <a:rPr lang="en-CA" sz="1600" dirty="0"/>
              <a:t>Rajagopalan et al., Split/Merge: System Support for Elastic Execution in Virtual Middleboxes, NSDI’13</a:t>
            </a:r>
          </a:p>
          <a:p>
            <a:pPr marL="534988" indent="-41275"/>
            <a:r>
              <a:rPr lang="en-CA" sz="1600" dirty="0"/>
              <a:t>Martins et al., </a:t>
            </a:r>
            <a:r>
              <a:rPr lang="en-CA" sz="1600" dirty="0" err="1"/>
              <a:t>ClickOS</a:t>
            </a:r>
            <a:r>
              <a:rPr lang="en-CA" sz="1600" dirty="0"/>
              <a:t> and the Art of Network Function Virtualization, NSDI'14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4DAAE-B15E-FA4E-B313-7CF0C1B0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329" y="1680810"/>
            <a:ext cx="5477202" cy="36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A65F-0E5E-514F-B6D0-EEF32850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CD709-07EB-C345-942E-E7EF489E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4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Abstract</a:t>
            </a:r>
            <a:r>
              <a:rPr lang="en-US" dirty="0"/>
              <a:t> VNF chain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what tenant requires to allocate </a:t>
            </a:r>
            <a:br>
              <a:rPr lang="en-US" dirty="0"/>
            </a:br>
            <a:r>
              <a:rPr lang="en-US" dirty="0"/>
              <a:t>and operates 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Concrete</a:t>
            </a:r>
            <a:r>
              <a:rPr lang="en-US" dirty="0"/>
              <a:t> VNF chain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cloud provider’s implementation </a:t>
            </a:r>
            <a:br>
              <a:rPr lang="en-US" dirty="0"/>
            </a:br>
            <a:r>
              <a:rPr lang="en-US" dirty="0"/>
              <a:t>of the abstract chain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Chains abstraction </a:t>
            </a:r>
            <a:r>
              <a:rPr lang="en-US" dirty="0">
                <a:solidFill>
                  <a:srgbClr val="0432FF"/>
                </a:solidFill>
              </a:rPr>
              <a:t>advantages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facilitates high DC </a:t>
            </a:r>
            <a:r>
              <a:rPr lang="en-US" dirty="0">
                <a:solidFill>
                  <a:srgbClr val="0432FF"/>
                </a:solidFill>
              </a:rPr>
              <a:t>utilization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Challenges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low-latency, packet loss, </a:t>
            </a:r>
            <a:br>
              <a:rPr lang="en-US" dirty="0"/>
            </a:br>
            <a:r>
              <a:rPr lang="en-US" dirty="0"/>
              <a:t>state synchronization, efficiency loss</a:t>
            </a:r>
            <a:br>
              <a:rPr lang="en-US" dirty="0"/>
            </a:br>
            <a:r>
              <a:rPr lang="en-US" dirty="0"/>
              <a:t>(see the paper and ANCS’18 poster)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Chain Abstraction: </a:t>
            </a:r>
            <a:r>
              <a:rPr lang="en-US" sz="4000" dirty="0"/>
              <a:t>Abstract-Concrete VNF Chains</a:t>
            </a:r>
            <a:endParaRPr lang="en-US" sz="4000" dirty="0">
              <a:solidFill>
                <a:srgbClr val="0432FF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8028F91-1AA5-844D-8D72-8051BB121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632" y="2679862"/>
            <a:ext cx="5427824" cy="337097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6632F308-69D9-B34C-AF95-95FD0698E241}"/>
              </a:ext>
            </a:extLst>
          </p:cNvPr>
          <p:cNvSpPr txBox="1"/>
          <p:nvPr/>
        </p:nvSpPr>
        <p:spPr>
          <a:xfrm>
            <a:off x="7759198" y="5599428"/>
            <a:ext cx="262945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432FF"/>
                </a:solidFill>
              </a:rPr>
              <a:t>Concrete chains </a:t>
            </a:r>
            <a:r>
              <a:rPr lang="en-CA" sz="2400" dirty="0"/>
              <a:t>(for Cloud provider)</a:t>
            </a:r>
            <a:endParaRPr lang="en-CA" sz="2400" b="0" dirty="0">
              <a:effectLst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8A72A05-F538-B348-AD8E-7C470641F80E}"/>
              </a:ext>
            </a:extLst>
          </p:cNvPr>
          <p:cNvGrpSpPr/>
          <p:nvPr/>
        </p:nvGrpSpPr>
        <p:grpSpPr>
          <a:xfrm>
            <a:off x="6295777" y="4928538"/>
            <a:ext cx="4920293" cy="746575"/>
            <a:chOff x="596329" y="6858000"/>
            <a:chExt cx="4920293" cy="74657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DD3C32F-6A3B-7945-8C10-0D91A6C3625D}"/>
                </a:ext>
              </a:extLst>
            </p:cNvPr>
            <p:cNvGrpSpPr/>
            <p:nvPr/>
          </p:nvGrpSpPr>
          <p:grpSpPr>
            <a:xfrm>
              <a:off x="1127624" y="7189280"/>
              <a:ext cx="622318" cy="415295"/>
              <a:chOff x="2400300" y="6138653"/>
              <a:chExt cx="584143" cy="403345"/>
            </a:xfrm>
          </p:grpSpPr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945195BE-1B84-DB4A-A4CF-8D08779BCE9C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D9F2FE5-688F-6F40-BCF5-137CAA0A43CB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8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NAT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80F939E-01D7-CE4D-AE11-91872E79B82D}"/>
                </a:ext>
              </a:extLst>
            </p:cNvPr>
            <p:cNvGrpSpPr/>
            <p:nvPr/>
          </p:nvGrpSpPr>
          <p:grpSpPr>
            <a:xfrm>
              <a:off x="2277590" y="7189280"/>
              <a:ext cx="535832" cy="415295"/>
              <a:chOff x="2400300" y="6138653"/>
              <a:chExt cx="502962" cy="403345"/>
            </a:xfrm>
          </p:grpSpPr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41D6F8C7-6726-E548-93BC-C4C352AA2A9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E9E8FFF-D2F4-474E-A55C-3DA1E456F042}"/>
                  </a:ext>
                </a:extLst>
              </p:cNvPr>
              <p:cNvSpPr txBox="1"/>
              <p:nvPr/>
            </p:nvSpPr>
            <p:spPr>
              <a:xfrm>
                <a:off x="2404915" y="6153401"/>
                <a:ext cx="498347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FW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BF6EFAA-768C-6549-A6DD-D43CF39FE2E8}"/>
                </a:ext>
              </a:extLst>
            </p:cNvPr>
            <p:cNvGrpSpPr/>
            <p:nvPr/>
          </p:nvGrpSpPr>
          <p:grpSpPr>
            <a:xfrm>
              <a:off x="3356735" y="7189280"/>
              <a:ext cx="545256" cy="415295"/>
              <a:chOff x="2400300" y="6138653"/>
              <a:chExt cx="511809" cy="403345"/>
            </a:xfrm>
          </p:grpSpPr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DF029D79-D551-094E-B93A-C05C8D806FCF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74949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E79DFEA-8A77-5C4B-AA77-C3ED4458B247}"/>
                  </a:ext>
                </a:extLst>
              </p:cNvPr>
              <p:cNvSpPr txBox="1"/>
              <p:nvPr/>
            </p:nvSpPr>
            <p:spPr>
              <a:xfrm>
                <a:off x="2419780" y="6153401"/>
                <a:ext cx="492329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IDS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AA3CDEC-27FC-4F4B-8659-9B4983A98EB3}"/>
                </a:ext>
              </a:extLst>
            </p:cNvPr>
            <p:cNvGrpSpPr/>
            <p:nvPr/>
          </p:nvGrpSpPr>
          <p:grpSpPr>
            <a:xfrm>
              <a:off x="4382251" y="7189280"/>
              <a:ext cx="633767" cy="415295"/>
              <a:chOff x="2392216" y="6138653"/>
              <a:chExt cx="594889" cy="403345"/>
            </a:xfrm>
          </p:grpSpPr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AC63C21A-78A2-0A40-9909-275DB8269586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4316126-A14A-A940-A9CC-9762F66F2C90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8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VPN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05A247E-7EB0-7746-866D-9331DDCA861D}"/>
                </a:ext>
              </a:extLst>
            </p:cNvPr>
            <p:cNvGrpSpPr/>
            <p:nvPr/>
          </p:nvGrpSpPr>
          <p:grpSpPr>
            <a:xfrm>
              <a:off x="1734929" y="7249415"/>
              <a:ext cx="547444" cy="259507"/>
              <a:chOff x="2384012" y="2790108"/>
              <a:chExt cx="619222" cy="328613"/>
            </a:xfrm>
          </p:grpSpPr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13C17538-4C04-134A-A640-7537CBED09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5EA6E39-0ECE-AD4C-9794-C2C09C023AB5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06A73AA-FA7F-BE4C-A341-4B09CF812FC8}"/>
                </a:ext>
              </a:extLst>
            </p:cNvPr>
            <p:cNvGrpSpPr/>
            <p:nvPr/>
          </p:nvGrpSpPr>
          <p:grpSpPr>
            <a:xfrm>
              <a:off x="2817010" y="7245653"/>
              <a:ext cx="547444" cy="259507"/>
              <a:chOff x="2384012" y="2775820"/>
              <a:chExt cx="619222" cy="328613"/>
            </a:xfrm>
          </p:grpSpPr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02C3D364-23F6-D84C-BE14-87DDC01EA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60B908A0-5321-D443-B67E-E3F71E91A2ED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D46EAA7-508D-F34E-A1F6-F349E4EF5E6F}"/>
                </a:ext>
              </a:extLst>
            </p:cNvPr>
            <p:cNvGrpSpPr/>
            <p:nvPr/>
          </p:nvGrpSpPr>
          <p:grpSpPr>
            <a:xfrm>
              <a:off x="4987562" y="7244293"/>
              <a:ext cx="529060" cy="259507"/>
              <a:chOff x="2292052" y="2790108"/>
              <a:chExt cx="598428" cy="328613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40EA5F12-AE57-DD41-AC1F-5C8CC8430C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3DC0F1E-6B3D-6D45-895F-E87870B7E25F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534432C-F5C0-AA40-BCBF-B3D688D85516}"/>
                </a:ext>
              </a:extLst>
            </p:cNvPr>
            <p:cNvGrpSpPr/>
            <p:nvPr/>
          </p:nvGrpSpPr>
          <p:grpSpPr>
            <a:xfrm>
              <a:off x="596329" y="7233010"/>
              <a:ext cx="547444" cy="259507"/>
              <a:chOff x="2384012" y="2775820"/>
              <a:chExt cx="619222" cy="328613"/>
            </a:xfrm>
          </p:grpSpPr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D7EE3AA1-50B7-DA45-A1C0-DCF3C522B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5CBE39-03D9-9848-BF9C-C46939E21825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302E724-9751-6E4C-B376-58CA8D909BF2}"/>
                </a:ext>
              </a:extLst>
            </p:cNvPr>
            <p:cNvGrpSpPr/>
            <p:nvPr/>
          </p:nvGrpSpPr>
          <p:grpSpPr>
            <a:xfrm>
              <a:off x="3864986" y="7244293"/>
              <a:ext cx="547444" cy="259507"/>
              <a:chOff x="2384012" y="2790108"/>
              <a:chExt cx="619222" cy="328613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1E37BBF6-7AD6-CE4C-BEFA-80C8652B3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30AC442-2E9E-2643-84F3-C6F85BAF1016}"/>
                  </a:ext>
                </a:extLst>
              </p:cNvPr>
              <p:cNvSpPr/>
              <p:nvPr/>
            </p:nvSpPr>
            <p:spPr>
              <a:xfrm>
                <a:off x="2469213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041709F-05FC-8B49-82FC-3A44CCDEFAD9}"/>
                </a:ext>
              </a:extLst>
            </p:cNvPr>
            <p:cNvGrpSpPr/>
            <p:nvPr/>
          </p:nvGrpSpPr>
          <p:grpSpPr>
            <a:xfrm>
              <a:off x="2775898" y="6858000"/>
              <a:ext cx="1740152" cy="347511"/>
              <a:chOff x="3860986" y="1880897"/>
              <a:chExt cx="1968313" cy="440053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3774B74E-3E48-384C-B3E9-C389BAEA0A18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98D6C9E-1646-BA40-A812-AB63FA8A3954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667BE29D-F070-AB4B-A9F0-60D6E321AB81}"/>
              </a:ext>
            </a:extLst>
          </p:cNvPr>
          <p:cNvSpPr txBox="1"/>
          <p:nvPr/>
        </p:nvSpPr>
        <p:spPr>
          <a:xfrm>
            <a:off x="6964672" y="2277601"/>
            <a:ext cx="3711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432FF"/>
                </a:solidFill>
              </a:rPr>
              <a:t>Abstract chain </a:t>
            </a:r>
            <a:r>
              <a:rPr lang="en-CA" sz="2400" dirty="0"/>
              <a:t>(for Tenants)</a:t>
            </a:r>
            <a:endParaRPr lang="en-CA" sz="2400" b="0" dirty="0"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B6A791-E2AE-7E46-AA4C-1B95BE33657D}"/>
              </a:ext>
            </a:extLst>
          </p:cNvPr>
          <p:cNvGrpSpPr/>
          <p:nvPr/>
        </p:nvGrpSpPr>
        <p:grpSpPr>
          <a:xfrm>
            <a:off x="6264044" y="4067045"/>
            <a:ext cx="4920293" cy="700802"/>
            <a:chOff x="3375884" y="7064388"/>
            <a:chExt cx="4920293" cy="7008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EE15348-0E3E-B348-BED0-02C698A47AE0}"/>
                </a:ext>
              </a:extLst>
            </p:cNvPr>
            <p:cNvGrpSpPr/>
            <p:nvPr/>
          </p:nvGrpSpPr>
          <p:grpSpPr>
            <a:xfrm>
              <a:off x="3907179" y="7395671"/>
              <a:ext cx="622318" cy="369519"/>
              <a:chOff x="2400300" y="6138653"/>
              <a:chExt cx="584143" cy="358886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2540C93B-7A19-CA4E-B88E-67F4E31809EF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B0E2BC8-49D8-484A-8260-299521761F45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0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NAT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F06297-0C49-8147-95D9-0A45A52B9198}"/>
                </a:ext>
              </a:extLst>
            </p:cNvPr>
            <p:cNvGrpSpPr/>
            <p:nvPr/>
          </p:nvGrpSpPr>
          <p:grpSpPr>
            <a:xfrm>
              <a:off x="5057145" y="7395671"/>
              <a:ext cx="523574" cy="369519"/>
              <a:chOff x="2400300" y="6138653"/>
              <a:chExt cx="491456" cy="35888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0DB010F-01E6-744B-8D8B-4BB2A334BA55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FD9487-52EF-F242-9209-4FAB6B06739E}"/>
                  </a:ext>
                </a:extLst>
              </p:cNvPr>
              <p:cNvSpPr txBox="1"/>
              <p:nvPr/>
            </p:nvSpPr>
            <p:spPr>
              <a:xfrm>
                <a:off x="2433799" y="6153401"/>
                <a:ext cx="440580" cy="306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FW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70E631-47C0-1E4A-960B-5D5381FFC260}"/>
                </a:ext>
              </a:extLst>
            </p:cNvPr>
            <p:cNvGrpSpPr/>
            <p:nvPr/>
          </p:nvGrpSpPr>
          <p:grpSpPr>
            <a:xfrm>
              <a:off x="6136289" y="7395671"/>
              <a:ext cx="514856" cy="369519"/>
              <a:chOff x="2400300" y="6138653"/>
              <a:chExt cx="483274" cy="358886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58CEC6EF-7ADE-5E4E-84B7-E9829DFFB01B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74949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8D5C1A-6735-7341-BC7E-20214AA3C774}"/>
                  </a:ext>
                </a:extLst>
              </p:cNvPr>
              <p:cNvSpPr txBox="1"/>
              <p:nvPr/>
            </p:nvSpPr>
            <p:spPr>
              <a:xfrm>
                <a:off x="2448314" y="6153401"/>
                <a:ext cx="435260" cy="306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IDS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BD77AB1-DCC3-5F46-A1B6-B887C7514B63}"/>
                </a:ext>
              </a:extLst>
            </p:cNvPr>
            <p:cNvGrpSpPr/>
            <p:nvPr/>
          </p:nvGrpSpPr>
          <p:grpSpPr>
            <a:xfrm>
              <a:off x="7161806" y="7395671"/>
              <a:ext cx="633767" cy="369519"/>
              <a:chOff x="2392216" y="6138653"/>
              <a:chExt cx="594889" cy="358886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1043AC02-8CA8-5946-99C8-0C94B88BE5C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F413182-3798-EF41-B4FA-2AB651709353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0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B050"/>
                    </a:solidFill>
                  </a:rPr>
                  <a:t>VPN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EFACAC-774E-9E4A-AF86-048D9D0AF904}"/>
                </a:ext>
              </a:extLst>
            </p:cNvPr>
            <p:cNvGrpSpPr/>
            <p:nvPr/>
          </p:nvGrpSpPr>
          <p:grpSpPr>
            <a:xfrm>
              <a:off x="4514484" y="7455803"/>
              <a:ext cx="547444" cy="259507"/>
              <a:chOff x="2384012" y="2790108"/>
              <a:chExt cx="619222" cy="328613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93B8D1B-201A-E940-B77F-7C125B678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7E1FD81-1B7A-4943-B84C-9E2942CC16C2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5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220170B-CF75-5B4B-9A9B-4D113E735333}"/>
                </a:ext>
              </a:extLst>
            </p:cNvPr>
            <p:cNvGrpSpPr/>
            <p:nvPr/>
          </p:nvGrpSpPr>
          <p:grpSpPr>
            <a:xfrm>
              <a:off x="5596565" y="7452041"/>
              <a:ext cx="547444" cy="259507"/>
              <a:chOff x="2384012" y="2775820"/>
              <a:chExt cx="619222" cy="328613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22F84DC-7725-8E44-AC71-EF82DF421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A38DB60-ED38-AE44-8B12-3C7A3FF4D304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4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7E21D8B-01E5-FF46-ABDC-DF32A7E05D04}"/>
                </a:ext>
              </a:extLst>
            </p:cNvPr>
            <p:cNvGrpSpPr/>
            <p:nvPr/>
          </p:nvGrpSpPr>
          <p:grpSpPr>
            <a:xfrm>
              <a:off x="7767117" y="7450681"/>
              <a:ext cx="529060" cy="259507"/>
              <a:chOff x="2292052" y="2790108"/>
              <a:chExt cx="598428" cy="328613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467FF8D-BF69-BA40-B5DD-165F41360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FCF60D1-FA03-8246-B1C0-D08D1B069E1F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5C0DDA8-F065-8542-8001-D3BB3BCDEA30}"/>
                </a:ext>
              </a:extLst>
            </p:cNvPr>
            <p:cNvGrpSpPr/>
            <p:nvPr/>
          </p:nvGrpSpPr>
          <p:grpSpPr>
            <a:xfrm>
              <a:off x="3375884" y="7439398"/>
              <a:ext cx="547444" cy="259507"/>
              <a:chOff x="2384012" y="2775820"/>
              <a:chExt cx="619222" cy="328613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DC27007-2FDC-954C-B3A1-9B63B944A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7B57A45-27F4-0A47-8370-FD9C7F5384AC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5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E3BFFE6-A31C-B644-BEB5-51824B1732BB}"/>
                </a:ext>
              </a:extLst>
            </p:cNvPr>
            <p:cNvGrpSpPr/>
            <p:nvPr/>
          </p:nvGrpSpPr>
          <p:grpSpPr>
            <a:xfrm>
              <a:off x="6644541" y="7450681"/>
              <a:ext cx="547444" cy="259507"/>
              <a:chOff x="2384012" y="2790108"/>
              <a:chExt cx="619222" cy="328613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9F1414D-3531-AA42-9031-1E9C7D8BC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450C6F4-6394-F649-8215-D7ECC9E04C65}"/>
                  </a:ext>
                </a:extLst>
              </p:cNvPr>
              <p:cNvSpPr/>
              <p:nvPr/>
            </p:nvSpPr>
            <p:spPr>
              <a:xfrm>
                <a:off x="2469213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4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55F110C-7A97-D842-B8DA-9940E4E11A0F}"/>
                </a:ext>
              </a:extLst>
            </p:cNvPr>
            <p:cNvGrpSpPr/>
            <p:nvPr/>
          </p:nvGrpSpPr>
          <p:grpSpPr>
            <a:xfrm>
              <a:off x="5555453" y="7064388"/>
              <a:ext cx="1740152" cy="347511"/>
              <a:chOff x="3860986" y="1880897"/>
              <a:chExt cx="1968313" cy="440053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35491B5E-A871-1E46-9F37-077C278634ED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B050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A47686D-F85C-0848-AF48-2065A02B9921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B050"/>
                    </a:solidFill>
                  </a:rPr>
                  <a:t>1</a:t>
                </a: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8C81DCC-C128-E94B-9963-B589BF7CEA5F}"/>
              </a:ext>
            </a:extLst>
          </p:cNvPr>
          <p:cNvSpPr txBox="1"/>
          <p:nvPr/>
        </p:nvSpPr>
        <p:spPr>
          <a:xfrm rot="5400000">
            <a:off x="8464814" y="467337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31</a:t>
            </a:fld>
            <a:endParaRPr lang="en-US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06AADF3-8DFE-4C4D-97DB-391E20306853}"/>
              </a:ext>
            </a:extLst>
          </p:cNvPr>
          <p:cNvGrpSpPr/>
          <p:nvPr/>
        </p:nvGrpSpPr>
        <p:grpSpPr>
          <a:xfrm>
            <a:off x="5701712" y="1385063"/>
            <a:ext cx="5662387" cy="945000"/>
            <a:chOff x="5779406" y="1601640"/>
            <a:chExt cx="5662387" cy="945000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56D41CC-C9F7-9D4D-ADAE-46CA719C671F}"/>
                </a:ext>
              </a:extLst>
            </p:cNvPr>
            <p:cNvGrpSpPr/>
            <p:nvPr/>
          </p:nvGrpSpPr>
          <p:grpSpPr>
            <a:xfrm>
              <a:off x="6380362" y="2065746"/>
              <a:ext cx="703913" cy="480894"/>
              <a:chOff x="2400300" y="6138653"/>
              <a:chExt cx="584143" cy="368835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F215A5D7-C639-3447-8C1E-AE5D8DF19C68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BB973A38-0001-2748-AF76-11CF81157CBF}"/>
                  </a:ext>
                </a:extLst>
              </p:cNvPr>
              <p:cNvSpPr txBox="1"/>
              <p:nvPr/>
            </p:nvSpPr>
            <p:spPr>
              <a:xfrm>
                <a:off x="2416303" y="6153401"/>
                <a:ext cx="568140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NAT</a:t>
                </a: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1BD1544C-88D5-BE4C-8C62-3AA844A66CA3}"/>
                </a:ext>
              </a:extLst>
            </p:cNvPr>
            <p:cNvGrpSpPr/>
            <p:nvPr/>
          </p:nvGrpSpPr>
          <p:grpSpPr>
            <a:xfrm>
              <a:off x="7681104" y="2065746"/>
              <a:ext cx="605748" cy="480894"/>
              <a:chOff x="2400300" y="6138653"/>
              <a:chExt cx="502680" cy="368835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1B9EDC6B-1835-A544-9FBB-FBE7A2DA58D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B32A49A9-3F82-744A-B849-50822B7604B3}"/>
                  </a:ext>
                </a:extLst>
              </p:cNvPr>
              <p:cNvSpPr txBox="1"/>
              <p:nvPr/>
            </p:nvSpPr>
            <p:spPr>
              <a:xfrm>
                <a:off x="2405199" y="6153401"/>
                <a:ext cx="49778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FW</a:t>
                </a: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2C7BEB4F-2A43-5B4A-8F26-E3A28D408341}"/>
                </a:ext>
              </a:extLst>
            </p:cNvPr>
            <p:cNvGrpSpPr/>
            <p:nvPr/>
          </p:nvGrpSpPr>
          <p:grpSpPr>
            <a:xfrm>
              <a:off x="8901742" y="2065746"/>
              <a:ext cx="661557" cy="480894"/>
              <a:chOff x="2400300" y="6138653"/>
              <a:chExt cx="548994" cy="368835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15F8FE04-24BC-7749-BED2-A4C6017A02B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337F966F-7E30-1547-BFB2-8A3A33382112}"/>
                  </a:ext>
                </a:extLst>
              </p:cNvPr>
              <p:cNvSpPr txBox="1"/>
              <p:nvPr/>
            </p:nvSpPr>
            <p:spPr>
              <a:xfrm>
                <a:off x="2420379" y="6153401"/>
                <a:ext cx="491131" cy="35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IDS</a:t>
                </a: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3E814DF4-08F8-3540-B2A2-574ABB042EC8}"/>
                </a:ext>
              </a:extLst>
            </p:cNvPr>
            <p:cNvGrpSpPr/>
            <p:nvPr/>
          </p:nvGrpSpPr>
          <p:grpSpPr>
            <a:xfrm>
              <a:off x="10174850" y="2065746"/>
              <a:ext cx="716863" cy="480894"/>
              <a:chOff x="2392216" y="6138653"/>
              <a:chExt cx="594889" cy="368835"/>
            </a:xfrm>
          </p:grpSpPr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9F91F4F7-FF0F-1541-8A24-8824AC1F3C6A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7BB9DB0E-5F60-0D40-9775-F9387A491F95}"/>
                  </a:ext>
                </a:extLst>
              </p:cNvPr>
              <p:cNvSpPr txBox="1"/>
              <p:nvPr/>
            </p:nvSpPr>
            <p:spPr>
              <a:xfrm>
                <a:off x="2392216" y="6153401"/>
                <a:ext cx="594889" cy="35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VPN</a:t>
                </a:r>
              </a:p>
            </p:txBody>
          </p:sp>
        </p:grp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3DF530F1-3913-4E4A-B572-82407EA718FD}"/>
                </a:ext>
              </a:extLst>
            </p:cNvPr>
            <p:cNvCxnSpPr>
              <a:cxnSpLocks/>
            </p:cNvCxnSpPr>
            <p:nvPr/>
          </p:nvCxnSpPr>
          <p:spPr>
            <a:xfrm>
              <a:off x="7067294" y="2298121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A7C1DF11-2566-CD45-B5FE-7B3B7601BE52}"/>
                </a:ext>
              </a:extLst>
            </p:cNvPr>
            <p:cNvCxnSpPr>
              <a:cxnSpLocks/>
            </p:cNvCxnSpPr>
            <p:nvPr/>
          </p:nvCxnSpPr>
          <p:spPr>
            <a:xfrm>
              <a:off x="8291252" y="230764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ED14F604-5140-BD4F-9E75-7BCC8B16F0DC}"/>
                </a:ext>
              </a:extLst>
            </p:cNvPr>
            <p:cNvCxnSpPr>
              <a:cxnSpLocks/>
            </p:cNvCxnSpPr>
            <p:nvPr/>
          </p:nvCxnSpPr>
          <p:spPr>
            <a:xfrm>
              <a:off x="10843365" y="2308664"/>
              <a:ext cx="59842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BFE4360-E261-904A-A0CB-5D294BA9C487}"/>
                </a:ext>
              </a:extLst>
            </p:cNvPr>
            <p:cNvCxnSpPr>
              <a:cxnSpLocks/>
            </p:cNvCxnSpPr>
            <p:nvPr/>
          </p:nvCxnSpPr>
          <p:spPr>
            <a:xfrm>
              <a:off x="5779406" y="229163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71C74CDB-88EC-AA43-A658-60BE3C391783}"/>
                </a:ext>
              </a:extLst>
            </p:cNvPr>
            <p:cNvCxnSpPr>
              <a:cxnSpLocks/>
            </p:cNvCxnSpPr>
            <p:nvPr/>
          </p:nvCxnSpPr>
          <p:spPr>
            <a:xfrm>
              <a:off x="9573998" y="2291635"/>
              <a:ext cx="619222" cy="80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19A4C032-3C93-A048-B8EF-8578DB760E8F}"/>
                </a:ext>
              </a:extLst>
            </p:cNvPr>
            <p:cNvSpPr/>
            <p:nvPr/>
          </p:nvSpPr>
          <p:spPr>
            <a:xfrm>
              <a:off x="8244750" y="1794166"/>
              <a:ext cx="1968313" cy="292125"/>
            </a:xfrm>
            <a:custGeom>
              <a:avLst/>
              <a:gdLst>
                <a:gd name="connsiteX0" fmla="*/ 0 w 2100262"/>
                <a:gd name="connsiteY0" fmla="*/ 300038 h 300038"/>
                <a:gd name="connsiteX1" fmla="*/ 1014412 w 2100262"/>
                <a:gd name="connsiteY1" fmla="*/ 0 h 300038"/>
                <a:gd name="connsiteX2" fmla="*/ 2100262 w 2100262"/>
                <a:gd name="connsiteY2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0262" h="300038">
                  <a:moveTo>
                    <a:pt x="0" y="300038"/>
                  </a:moveTo>
                  <a:cubicBezTo>
                    <a:pt x="332184" y="150019"/>
                    <a:pt x="664368" y="0"/>
                    <a:pt x="1014412" y="0"/>
                  </a:cubicBezTo>
                  <a:cubicBezTo>
                    <a:pt x="1364456" y="0"/>
                    <a:pt x="1732359" y="150019"/>
                    <a:pt x="2100262" y="30003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F88967C-3275-6E46-BF71-B5F7437544EA}"/>
                </a:ext>
              </a:extLst>
            </p:cNvPr>
            <p:cNvGrpSpPr/>
            <p:nvPr/>
          </p:nvGrpSpPr>
          <p:grpSpPr>
            <a:xfrm>
              <a:off x="5788825" y="2070465"/>
              <a:ext cx="562940" cy="430887"/>
              <a:chOff x="3901991" y="-615615"/>
              <a:chExt cx="562940" cy="430887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AA369BB-6A54-374E-893C-589FEC85385E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1B5EEFFF-4F44-F04C-A2E2-38825B563FFB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2E2E8DA-51CC-3B4A-9A30-07539494A471}"/>
                </a:ext>
              </a:extLst>
            </p:cNvPr>
            <p:cNvGrpSpPr/>
            <p:nvPr/>
          </p:nvGrpSpPr>
          <p:grpSpPr>
            <a:xfrm>
              <a:off x="7089813" y="2065056"/>
              <a:ext cx="562940" cy="430887"/>
              <a:chOff x="3901991" y="-615615"/>
              <a:chExt cx="562940" cy="430887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849530A6-A7CC-964A-9FDD-0CB7F7199E5F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1EA615B9-5EB0-774F-91DB-00A1C2D1107A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2FD1D08-0957-6543-AF62-A3C503CFBF49}"/>
                </a:ext>
              </a:extLst>
            </p:cNvPr>
            <p:cNvGrpSpPr/>
            <p:nvPr/>
          </p:nvGrpSpPr>
          <p:grpSpPr>
            <a:xfrm>
              <a:off x="8301494" y="2072199"/>
              <a:ext cx="562940" cy="430887"/>
              <a:chOff x="3901991" y="-615615"/>
              <a:chExt cx="562940" cy="430887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6B3FB1E0-BA81-7448-8389-285301E5F7AE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01AD9672-C423-B844-B817-4FFDBE6EC324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40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3A58DDB-FE32-BD4E-BD37-258E5193E190}"/>
                </a:ext>
              </a:extLst>
            </p:cNvPr>
            <p:cNvGrpSpPr/>
            <p:nvPr/>
          </p:nvGrpSpPr>
          <p:grpSpPr>
            <a:xfrm>
              <a:off x="9587495" y="2065055"/>
              <a:ext cx="562940" cy="430887"/>
              <a:chOff x="3901991" y="-615615"/>
              <a:chExt cx="562940" cy="430887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29EFEB0-F0AE-AB44-B92A-90EE3C83A54A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056D89D1-D168-4547-B6A0-4452FA3DF3A4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40</a:t>
                </a:r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A61472FE-652C-FD40-BE88-329EDD4FD84E}"/>
                </a:ext>
              </a:extLst>
            </p:cNvPr>
            <p:cNvGrpSpPr/>
            <p:nvPr/>
          </p:nvGrpSpPr>
          <p:grpSpPr>
            <a:xfrm>
              <a:off x="10841287" y="2072199"/>
              <a:ext cx="562940" cy="430887"/>
              <a:chOff x="3901991" y="-615615"/>
              <a:chExt cx="562940" cy="430887"/>
            </a:xfrm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0F4E4B3-9A9B-D64E-9DB9-353A0CCF4689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1A54858-A23C-F943-8E0F-EA6F7E24B9F2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50</a:t>
                </a: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A123E1BD-6CC6-8F44-980B-ABD2A6A57781}"/>
                </a:ext>
              </a:extLst>
            </p:cNvPr>
            <p:cNvGrpSpPr/>
            <p:nvPr/>
          </p:nvGrpSpPr>
          <p:grpSpPr>
            <a:xfrm>
              <a:off x="8932835" y="1601640"/>
              <a:ext cx="562940" cy="430887"/>
              <a:chOff x="3901991" y="-615615"/>
              <a:chExt cx="562940" cy="430887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B91A434-2310-EA40-A694-27860C6BBFB0}"/>
                  </a:ext>
                </a:extLst>
              </p:cNvPr>
              <p:cNvSpPr/>
              <p:nvPr/>
            </p:nvSpPr>
            <p:spPr>
              <a:xfrm>
                <a:off x="3969893" y="-585275"/>
                <a:ext cx="382829" cy="370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22A1AEF-7110-3848-A45B-251580C69ABE}"/>
                  </a:ext>
                </a:extLst>
              </p:cNvPr>
              <p:cNvSpPr txBox="1"/>
              <p:nvPr/>
            </p:nvSpPr>
            <p:spPr>
              <a:xfrm>
                <a:off x="3901991" y="-615615"/>
                <a:ext cx="5629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rgbClr val="0432FF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C8E01F-7A1E-EF4B-BEB4-6B01B0A5051F}"/>
              </a:ext>
            </a:extLst>
          </p:cNvPr>
          <p:cNvGrpSpPr/>
          <p:nvPr/>
        </p:nvGrpSpPr>
        <p:grpSpPr>
          <a:xfrm>
            <a:off x="11387960" y="4445872"/>
            <a:ext cx="793995" cy="1163803"/>
            <a:chOff x="5212192" y="6499625"/>
            <a:chExt cx="793995" cy="1163803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0B130109-9B32-3F4D-BD07-C0C715CA98E7}"/>
                </a:ext>
              </a:extLst>
            </p:cNvPr>
            <p:cNvSpPr/>
            <p:nvPr/>
          </p:nvSpPr>
          <p:spPr>
            <a:xfrm flipH="1">
              <a:off x="5212192" y="6499625"/>
              <a:ext cx="260830" cy="1163803"/>
            </a:xfrm>
            <a:prstGeom prst="leftBrace">
              <a:avLst/>
            </a:prstGeom>
            <a:ln w="254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6B4FD42-7D02-BF44-AC8B-D4E4B87252C6}"/>
                </a:ext>
              </a:extLst>
            </p:cNvPr>
            <p:cNvSpPr txBox="1"/>
            <p:nvPr/>
          </p:nvSpPr>
          <p:spPr>
            <a:xfrm>
              <a:off x="5356650" y="6824012"/>
              <a:ext cx="649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10×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92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0432FF"/>
                </a:solidFill>
              </a:rPr>
              <a:t>Topological sort</a:t>
            </a:r>
            <a:r>
              <a:rPr lang="en-US" sz="4000" dirty="0"/>
              <a:t> of VNF chain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DB051-E65C-0941-BA4E-C05E5647343D}"/>
              </a:ext>
            </a:extLst>
          </p:cNvPr>
          <p:cNvSpPr txBox="1"/>
          <p:nvPr/>
        </p:nvSpPr>
        <p:spPr>
          <a:xfrm>
            <a:off x="2471141" y="4288504"/>
            <a:ext cx="724971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An example using </a:t>
            </a:r>
            <a:r>
              <a:rPr lang="en-CA" sz="2400" dirty="0">
                <a:solidFill>
                  <a:srgbClr val="0432FF"/>
                </a:solidFill>
              </a:rPr>
              <a:t>Kahn’s algorithm</a:t>
            </a:r>
          </a:p>
          <a:p>
            <a:pPr algn="ctr"/>
            <a:r>
              <a:rPr lang="en-CA" sz="2400" dirty="0"/>
              <a:t>(VPN, NAT, LB, FW3, FW1, FW2, WC, DPI, IPS, GW)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B1592-F427-E245-9E98-0CE441C4B5C7}"/>
              </a:ext>
            </a:extLst>
          </p:cNvPr>
          <p:cNvSpPr txBox="1"/>
          <p:nvPr/>
        </p:nvSpPr>
        <p:spPr>
          <a:xfrm>
            <a:off x="838200" y="6373043"/>
            <a:ext cx="101030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 algn="ctr"/>
            <a:r>
              <a:rPr lang="en-CA" sz="1600" dirty="0"/>
              <a:t>A. B. Kahn, Topological sorting of large networks, Communications of the ACM, 1962</a:t>
            </a:r>
            <a:endParaRPr lang="en-CA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125C0-FC74-6747-899C-2CE727C4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415846"/>
            <a:ext cx="65151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10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VNF Chains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4547E-9A8C-9744-ADE1-CC27D2F3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259709"/>
            <a:ext cx="6946900" cy="364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25520-60A5-DD41-8123-C83B7C15FA5F}"/>
              </a:ext>
            </a:extLst>
          </p:cNvPr>
          <p:cNvSpPr txBox="1"/>
          <p:nvPr/>
        </p:nvSpPr>
        <p:spPr>
          <a:xfrm>
            <a:off x="2963914" y="4997962"/>
            <a:ext cx="639433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Chains (a) and (b) are from </a:t>
            </a:r>
            <a:r>
              <a:rPr lang="en-CA" sz="2400" dirty="0" err="1">
                <a:solidFill>
                  <a:srgbClr val="0432FF"/>
                </a:solidFill>
              </a:rPr>
              <a:t>OpenBox</a:t>
            </a:r>
            <a:r>
              <a:rPr lang="en-CA" sz="2400" dirty="0"/>
              <a:t>, (c) and (e) are from </a:t>
            </a:r>
            <a:r>
              <a:rPr lang="en-CA" sz="2400" dirty="0">
                <a:solidFill>
                  <a:srgbClr val="0432FF"/>
                </a:solidFill>
              </a:rPr>
              <a:t>E2</a:t>
            </a:r>
            <a:r>
              <a:rPr lang="en-CA" sz="2400" dirty="0"/>
              <a:t>, and (d) is from </a:t>
            </a:r>
            <a:r>
              <a:rPr lang="en-CA" sz="2400" dirty="0">
                <a:solidFill>
                  <a:srgbClr val="0432FF"/>
                </a:solidFill>
              </a:rPr>
              <a:t>Embark</a:t>
            </a:r>
            <a:r>
              <a:rPr lang="en-CA" sz="24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A5DBB-9DF3-DE47-85BC-FE1428899470}"/>
              </a:ext>
            </a:extLst>
          </p:cNvPr>
          <p:cNvSpPr txBox="1"/>
          <p:nvPr/>
        </p:nvSpPr>
        <p:spPr>
          <a:xfrm>
            <a:off x="504497" y="5963139"/>
            <a:ext cx="116507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4288"/>
            <a:r>
              <a:rPr lang="en-CA" sz="1600" dirty="0" err="1"/>
              <a:t>Bremler</a:t>
            </a:r>
            <a:r>
              <a:rPr lang="en-CA" sz="1600" dirty="0"/>
              <a:t>-Barr et al., </a:t>
            </a:r>
            <a:r>
              <a:rPr lang="en-CA" sz="1600" dirty="0" err="1">
                <a:solidFill>
                  <a:srgbClr val="0432FF"/>
                </a:solidFill>
              </a:rPr>
              <a:t>OpenBox</a:t>
            </a:r>
            <a:r>
              <a:rPr lang="en-CA" sz="1600" dirty="0"/>
              <a:t>: A Software-Defined Framework for Developing, Deploying, and Managing Network Functions, SIGCOMM’16</a:t>
            </a:r>
            <a:br>
              <a:rPr lang="en-CA" sz="1600" dirty="0"/>
            </a:br>
            <a:r>
              <a:rPr lang="en-CA" sz="1600" dirty="0" err="1"/>
              <a:t>Palkar</a:t>
            </a:r>
            <a:r>
              <a:rPr lang="en-CA" sz="1600" dirty="0"/>
              <a:t> et al., </a:t>
            </a:r>
            <a:r>
              <a:rPr lang="en-CA" sz="1600" dirty="0">
                <a:solidFill>
                  <a:srgbClr val="0432FF"/>
                </a:solidFill>
              </a:rPr>
              <a:t>E2</a:t>
            </a:r>
            <a:r>
              <a:rPr lang="en-CA" sz="1600" dirty="0"/>
              <a:t>: A Framework for NFV Applications, SOSP'15</a:t>
            </a:r>
          </a:p>
          <a:p>
            <a:pPr marL="14288"/>
            <a:r>
              <a:rPr lang="en-CA" sz="1600" dirty="0"/>
              <a:t>Chang et al., </a:t>
            </a:r>
            <a:r>
              <a:rPr lang="en-CA" sz="1600" dirty="0">
                <a:solidFill>
                  <a:srgbClr val="0432FF"/>
                </a:solidFill>
              </a:rPr>
              <a:t>Embark</a:t>
            </a:r>
            <a:r>
              <a:rPr lang="en-CA" sz="1600" dirty="0"/>
              <a:t>: Securely Outsourcing Middleboxes to the Cloud, NSDI'16</a:t>
            </a:r>
          </a:p>
        </p:txBody>
      </p:sp>
    </p:spTree>
    <p:extLst>
      <p:ext uri="{BB962C8B-B14F-4D97-AF65-F5344CB8AC3E}">
        <p14:creationId xmlns:p14="http://schemas.microsoft.com/office/powerpoint/2010/main" val="2137644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 err="1">
                <a:solidFill>
                  <a:srgbClr val="0432FF"/>
                </a:solidFill>
              </a:rPr>
              <a:t>NetPack</a:t>
            </a:r>
            <a:r>
              <a:rPr lang="en-US" sz="4000" dirty="0"/>
              <a:t>: Contribution of each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0F1456-A52F-0549-A480-44E53DAF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836" y="1797049"/>
            <a:ext cx="8229989" cy="40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07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VNF Chain </a:t>
            </a:r>
            <a:r>
              <a:rPr lang="en-US" sz="4000" dirty="0">
                <a:solidFill>
                  <a:srgbClr val="0432FF"/>
                </a:solidFill>
              </a:rPr>
              <a:t>use-cases are feasible with narrow API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1E1D90E-376C-5849-80E8-D424EE99C908}"/>
              </a:ext>
            </a:extLst>
          </p:cNvPr>
          <p:cNvGrpSpPr/>
          <p:nvPr/>
        </p:nvGrpSpPr>
        <p:grpSpPr>
          <a:xfrm>
            <a:off x="3415855" y="1466747"/>
            <a:ext cx="4424362" cy="706676"/>
            <a:chOff x="7658100" y="1825625"/>
            <a:chExt cx="4424362" cy="70667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EC45261-3A59-2648-B956-086B3091C776}"/>
                </a:ext>
              </a:extLst>
            </p:cNvPr>
            <p:cNvGrpSpPr/>
            <p:nvPr/>
          </p:nvGrpSpPr>
          <p:grpSpPr>
            <a:xfrm>
              <a:off x="8070074" y="2148183"/>
              <a:ext cx="660090" cy="384117"/>
              <a:chOff x="2339135" y="6138653"/>
              <a:chExt cx="701054" cy="383151"/>
            </a:xfrm>
          </p:grpSpPr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0909775C-8879-8848-8D02-CA889B04FD0B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D543F2D-14CD-1740-B35D-B6B3F06A3FA0}"/>
                  </a:ext>
                </a:extLst>
              </p:cNvPr>
              <p:cNvSpPr txBox="1"/>
              <p:nvPr/>
            </p:nvSpPr>
            <p:spPr>
              <a:xfrm>
                <a:off x="2339135" y="6153401"/>
                <a:ext cx="701054" cy="36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NAT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92AFC81-A164-5340-A0ED-FA3EEBCAF282}"/>
                </a:ext>
              </a:extLst>
            </p:cNvPr>
            <p:cNvGrpSpPr/>
            <p:nvPr/>
          </p:nvGrpSpPr>
          <p:grpSpPr>
            <a:xfrm>
              <a:off x="10097768" y="2148184"/>
              <a:ext cx="516914" cy="384117"/>
              <a:chOff x="2400300" y="6138653"/>
              <a:chExt cx="548994" cy="383151"/>
            </a:xfrm>
          </p:grpSpPr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05C16971-CF11-3E4D-9597-88980B57115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1018E35-99E3-AC4A-A291-1E95B8A4D291}"/>
                  </a:ext>
                </a:extLst>
              </p:cNvPr>
              <p:cNvSpPr txBox="1"/>
              <p:nvPr/>
            </p:nvSpPr>
            <p:spPr>
              <a:xfrm>
                <a:off x="2425483" y="6153401"/>
                <a:ext cx="480923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IDS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AB95FE2-5DDF-D042-9AED-120935DDFB4B}"/>
                </a:ext>
              </a:extLst>
            </p:cNvPr>
            <p:cNvGrpSpPr/>
            <p:nvPr/>
          </p:nvGrpSpPr>
          <p:grpSpPr>
            <a:xfrm>
              <a:off x="8664404" y="2206735"/>
              <a:ext cx="483835" cy="252674"/>
              <a:chOff x="2384012" y="2790108"/>
              <a:chExt cx="619222" cy="328613"/>
            </a:xfrm>
          </p:grpSpPr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B97AA005-1C45-124B-86DD-953F45DD3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AE9516B-A06C-6043-B75F-D18735E2B08E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DF9F401-70AF-594D-BD4F-B8B0D067655E}"/>
                </a:ext>
              </a:extLst>
            </p:cNvPr>
            <p:cNvGrpSpPr/>
            <p:nvPr/>
          </p:nvGrpSpPr>
          <p:grpSpPr>
            <a:xfrm>
              <a:off x="9620756" y="2203072"/>
              <a:ext cx="483835" cy="252674"/>
              <a:chOff x="2384012" y="2775820"/>
              <a:chExt cx="619222" cy="328613"/>
            </a:xfrm>
          </p:grpSpPr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74711876-BEA0-0340-9F4E-2B2B4C913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C27E138-B2FA-F640-B7BE-3BBCB1425A1E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3F81641-8DF9-984F-917E-D8D05F0890AD}"/>
                </a:ext>
              </a:extLst>
            </p:cNvPr>
            <p:cNvGrpSpPr/>
            <p:nvPr/>
          </p:nvGrpSpPr>
          <p:grpSpPr>
            <a:xfrm>
              <a:off x="11614874" y="2201748"/>
              <a:ext cx="467588" cy="252674"/>
              <a:chOff x="2292052" y="2790108"/>
              <a:chExt cx="598428" cy="328613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13C24CD5-CABB-F247-A599-380471DA1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64A7165-9DDA-4C47-ACA2-5B53E9FCFE17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9F9FED8-8C4E-AC43-9798-D0DAA7BBBA40}"/>
                </a:ext>
              </a:extLst>
            </p:cNvPr>
            <p:cNvGrpSpPr/>
            <p:nvPr/>
          </p:nvGrpSpPr>
          <p:grpSpPr>
            <a:xfrm>
              <a:off x="7658100" y="2190762"/>
              <a:ext cx="483835" cy="252674"/>
              <a:chOff x="2384012" y="2775820"/>
              <a:chExt cx="619222" cy="328613"/>
            </a:xfrm>
          </p:grpSpPr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2DDD3312-4B0E-3F4B-AEC3-E2B50B64D4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78C2BD2-A141-2944-AEDC-A0B56C462DF8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20720A4-9101-B147-B8E6-3B5ADE97C5FA}"/>
                </a:ext>
              </a:extLst>
            </p:cNvPr>
            <p:cNvGrpSpPr/>
            <p:nvPr/>
          </p:nvGrpSpPr>
          <p:grpSpPr>
            <a:xfrm>
              <a:off x="10635361" y="2201748"/>
              <a:ext cx="483835" cy="252674"/>
              <a:chOff x="2384012" y="2790108"/>
              <a:chExt cx="619222" cy="328613"/>
            </a:xfrm>
          </p:grpSpPr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39B40562-62C1-A942-9FD7-5CBA1E854B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B2C6687E-0CF0-5049-A99F-B2C19703BA3C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437B978-D388-8F45-B6FD-24811FF3A6F4}"/>
                </a:ext>
              </a:extLst>
            </p:cNvPr>
            <p:cNvGrpSpPr/>
            <p:nvPr/>
          </p:nvGrpSpPr>
          <p:grpSpPr>
            <a:xfrm>
              <a:off x="9584421" y="1825625"/>
              <a:ext cx="1537961" cy="338362"/>
              <a:chOff x="3860986" y="1880897"/>
              <a:chExt cx="1968313" cy="440053"/>
            </a:xfrm>
          </p:grpSpPr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209D2A4E-CC45-7247-B3CA-6BD58E9B64C2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99E945B-269A-8A4F-ABA7-5A9F507D9469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CF3E5F5-65F1-BF4C-964F-75069464E37A}"/>
                </a:ext>
              </a:extLst>
            </p:cNvPr>
            <p:cNvGrpSpPr/>
            <p:nvPr/>
          </p:nvGrpSpPr>
          <p:grpSpPr>
            <a:xfrm>
              <a:off x="11022679" y="2148183"/>
              <a:ext cx="671626" cy="384117"/>
              <a:chOff x="2318037" y="6138653"/>
              <a:chExt cx="713306" cy="383151"/>
            </a:xfrm>
            <a:noFill/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F64B7923-1163-2E4B-98AB-D2807224D09D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1AAAFCDC-87E9-9641-8013-7F924D459F97}"/>
                  </a:ext>
                </a:extLst>
              </p:cNvPr>
              <p:cNvSpPr txBox="1"/>
              <p:nvPr/>
            </p:nvSpPr>
            <p:spPr>
              <a:xfrm>
                <a:off x="2318037" y="6153401"/>
                <a:ext cx="713306" cy="3684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VPN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784D279-FD91-CE4C-ACC8-46370060FC06}"/>
                </a:ext>
              </a:extLst>
            </p:cNvPr>
            <p:cNvGrpSpPr/>
            <p:nvPr/>
          </p:nvGrpSpPr>
          <p:grpSpPr>
            <a:xfrm>
              <a:off x="9140065" y="2148184"/>
              <a:ext cx="466701" cy="384117"/>
              <a:chOff x="2396095" y="6138653"/>
              <a:chExt cx="495661" cy="383151"/>
            </a:xfrm>
          </p:grpSpPr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0FEAD26A-77CE-544E-AE9D-4756092E5070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454AC2C-ECA4-0D46-91B4-BCDE6843AE68}"/>
                  </a:ext>
                </a:extLst>
              </p:cNvPr>
              <p:cNvSpPr txBox="1"/>
              <p:nvPr/>
            </p:nvSpPr>
            <p:spPr>
              <a:xfrm>
                <a:off x="2396095" y="6153401"/>
                <a:ext cx="485632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FW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C3AE6-85BA-A94E-AE37-9380C146CF85}"/>
              </a:ext>
            </a:extLst>
          </p:cNvPr>
          <p:cNvGrpSpPr/>
          <p:nvPr/>
        </p:nvGrpSpPr>
        <p:grpSpPr>
          <a:xfrm>
            <a:off x="908005" y="2516729"/>
            <a:ext cx="4424362" cy="1143960"/>
            <a:chOff x="908005" y="2716761"/>
            <a:chExt cx="4424362" cy="1143960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CA26F35-80FE-8843-868C-2956F3D42112}"/>
                </a:ext>
              </a:extLst>
            </p:cNvPr>
            <p:cNvSpPr txBox="1"/>
            <p:nvPr/>
          </p:nvSpPr>
          <p:spPr>
            <a:xfrm>
              <a:off x="1992046" y="3399056"/>
              <a:ext cx="2365822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rgbClr val="0432FF"/>
                  </a:solidFill>
                </a:rPr>
                <a:t>Chain scale-out</a:t>
              </a:r>
              <a:endParaRPr lang="en-CA" sz="2400" b="0" dirty="0">
                <a:solidFill>
                  <a:srgbClr val="0432FF"/>
                </a:solidFill>
                <a:effectLst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1F52DE9-E9BA-1949-A519-1CC23BD5B8CC}"/>
                </a:ext>
              </a:extLst>
            </p:cNvPr>
            <p:cNvGrpSpPr/>
            <p:nvPr/>
          </p:nvGrpSpPr>
          <p:grpSpPr>
            <a:xfrm>
              <a:off x="908005" y="2716761"/>
              <a:ext cx="4424362" cy="706676"/>
              <a:chOff x="7658100" y="1825625"/>
              <a:chExt cx="4424362" cy="706676"/>
            </a:xfrm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19D11E2C-1F51-8D41-A695-A3D38DA58CAD}"/>
                  </a:ext>
                </a:extLst>
              </p:cNvPr>
              <p:cNvGrpSpPr/>
              <p:nvPr/>
            </p:nvGrpSpPr>
            <p:grpSpPr>
              <a:xfrm>
                <a:off x="8070074" y="2148183"/>
                <a:ext cx="660090" cy="384117"/>
                <a:chOff x="2339135" y="6138653"/>
                <a:chExt cx="701054" cy="383151"/>
              </a:xfrm>
            </p:grpSpPr>
            <p:sp>
              <p:nvSpPr>
                <p:cNvPr id="236" name="Rounded Rectangle 235">
                  <a:extLst>
                    <a:ext uri="{FF2B5EF4-FFF2-40B4-BE49-F238E27FC236}">
                      <a16:creationId xmlns:a16="http://schemas.microsoft.com/office/drawing/2014/main" id="{DE02293B-F0D5-9F4B-BC7C-A653530394D7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68751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F2E51EC6-D3D2-3C4C-9BE3-1C7E85401873}"/>
                    </a:ext>
                  </a:extLst>
                </p:cNvPr>
                <p:cNvSpPr txBox="1"/>
                <p:nvPr/>
              </p:nvSpPr>
              <p:spPr>
                <a:xfrm>
                  <a:off x="2339135" y="6153401"/>
                  <a:ext cx="701054" cy="36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NAT</a:t>
                  </a:r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919D4AE0-89FE-F84A-8974-0850A804CA17}"/>
                  </a:ext>
                </a:extLst>
              </p:cNvPr>
              <p:cNvGrpSpPr/>
              <p:nvPr/>
            </p:nvGrpSpPr>
            <p:grpSpPr>
              <a:xfrm>
                <a:off x="10097768" y="2148184"/>
                <a:ext cx="516914" cy="384117"/>
                <a:chOff x="2400300" y="6138653"/>
                <a:chExt cx="548994" cy="383151"/>
              </a:xfrm>
            </p:grpSpPr>
            <p:sp>
              <p:nvSpPr>
                <p:cNvPr id="234" name="Rounded Rectangle 233">
                  <a:extLst>
                    <a:ext uri="{FF2B5EF4-FFF2-40B4-BE49-F238E27FC236}">
                      <a16:creationId xmlns:a16="http://schemas.microsoft.com/office/drawing/2014/main" id="{F99F6E0C-2653-1047-BD59-6E3A37B99C61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48994" cy="35888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E62B4604-5FA8-5741-8C0D-61F8F13DCBEF}"/>
                    </a:ext>
                  </a:extLst>
                </p:cNvPr>
                <p:cNvSpPr txBox="1"/>
                <p:nvPr/>
              </p:nvSpPr>
              <p:spPr>
                <a:xfrm>
                  <a:off x="2425483" y="6153401"/>
                  <a:ext cx="480923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IDS</a:t>
                  </a: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3E4A715-DC6E-4544-A6AB-4F0D67113AD4}"/>
                  </a:ext>
                </a:extLst>
              </p:cNvPr>
              <p:cNvGrpSpPr/>
              <p:nvPr/>
            </p:nvGrpSpPr>
            <p:grpSpPr>
              <a:xfrm>
                <a:off x="8664404" y="2206735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232" name="Straight Arrow Connector 231">
                  <a:extLst>
                    <a:ext uri="{FF2B5EF4-FFF2-40B4-BE49-F238E27FC236}">
                      <a16:creationId xmlns:a16="http://schemas.microsoft.com/office/drawing/2014/main" id="{550EBC94-F4EA-8745-AE35-A78BC64D03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F95B0D36-CC51-8348-A3C9-78D9141C2AA4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616BB6D2-9FCC-7740-BF32-F56F248F595F}"/>
                  </a:ext>
                </a:extLst>
              </p:cNvPr>
              <p:cNvGrpSpPr/>
              <p:nvPr/>
            </p:nvGrpSpPr>
            <p:grpSpPr>
              <a:xfrm>
                <a:off x="9620756" y="220307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230" name="Straight Arrow Connector 229">
                  <a:extLst>
                    <a:ext uri="{FF2B5EF4-FFF2-40B4-BE49-F238E27FC236}">
                      <a16:creationId xmlns:a16="http://schemas.microsoft.com/office/drawing/2014/main" id="{CC3C9F83-AF0D-0144-940B-BA2A1C91F5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38976754-C775-3648-AE47-96A98B104D63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57480D6-195A-AC45-AEF1-2FB203CE67A6}"/>
                  </a:ext>
                </a:extLst>
              </p:cNvPr>
              <p:cNvGrpSpPr/>
              <p:nvPr/>
            </p:nvGrpSpPr>
            <p:grpSpPr>
              <a:xfrm>
                <a:off x="11614874" y="2201748"/>
                <a:ext cx="467588" cy="252674"/>
                <a:chOff x="2292052" y="2790108"/>
                <a:chExt cx="598428" cy="328613"/>
              </a:xfrm>
            </p:grpSpPr>
            <p:cxnSp>
              <p:nvCxnSpPr>
                <p:cNvPr id="228" name="Straight Arrow Connector 227">
                  <a:extLst>
                    <a:ext uri="{FF2B5EF4-FFF2-40B4-BE49-F238E27FC236}">
                      <a16:creationId xmlns:a16="http://schemas.microsoft.com/office/drawing/2014/main" id="{A19B6533-2F25-9641-A971-042ACA5F5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2052" y="2963371"/>
                  <a:ext cx="598428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CB746DAA-7C10-7242-99FE-BBDF952E4269}"/>
                    </a:ext>
                  </a:extLst>
                </p:cNvPr>
                <p:cNvSpPr/>
                <p:nvPr/>
              </p:nvSpPr>
              <p:spPr>
                <a:xfrm>
                  <a:off x="2369197" y="2790108"/>
                  <a:ext cx="342901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613582EA-1212-FA4B-AE04-F5F8FAB5F64B}"/>
                  </a:ext>
                </a:extLst>
              </p:cNvPr>
              <p:cNvGrpSpPr/>
              <p:nvPr/>
            </p:nvGrpSpPr>
            <p:grpSpPr>
              <a:xfrm>
                <a:off x="7658100" y="2190762"/>
                <a:ext cx="483835" cy="252674"/>
                <a:chOff x="2384012" y="2775820"/>
                <a:chExt cx="619222" cy="328613"/>
              </a:xfrm>
            </p:grpSpPr>
            <p:cxnSp>
              <p:nvCxnSpPr>
                <p:cNvPr id="226" name="Straight Arrow Connector 225">
                  <a:extLst>
                    <a:ext uri="{FF2B5EF4-FFF2-40B4-BE49-F238E27FC236}">
                      <a16:creationId xmlns:a16="http://schemas.microsoft.com/office/drawing/2014/main" id="{770A6706-C722-724C-8B47-1C6A22966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E7BAE27F-F544-4347-B9B8-1C11AC519ADD}"/>
                    </a:ext>
                  </a:extLst>
                </p:cNvPr>
                <p:cNvSpPr/>
                <p:nvPr/>
              </p:nvSpPr>
              <p:spPr>
                <a:xfrm>
                  <a:off x="2483501" y="2775820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B8EA0F08-8DE3-344C-819B-32190F4A1248}"/>
                  </a:ext>
                </a:extLst>
              </p:cNvPr>
              <p:cNvGrpSpPr/>
              <p:nvPr/>
            </p:nvGrpSpPr>
            <p:grpSpPr>
              <a:xfrm>
                <a:off x="10635361" y="2201748"/>
                <a:ext cx="483835" cy="252674"/>
                <a:chOff x="2384012" y="2790108"/>
                <a:chExt cx="619222" cy="328613"/>
              </a:xfrm>
            </p:grpSpPr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1BDCC17A-71AA-8E44-8AB0-F4CBF63EF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4012" y="2946342"/>
                  <a:ext cx="619222" cy="807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57E20F88-76A3-FF45-8722-E75C04AFAD35}"/>
                    </a:ext>
                  </a:extLst>
                </p:cNvPr>
                <p:cNvSpPr/>
                <p:nvPr/>
              </p:nvSpPr>
              <p:spPr>
                <a:xfrm>
                  <a:off x="2483501" y="2790108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6F94F864-0B84-D34A-A6D9-9FEAE7E9B509}"/>
                  </a:ext>
                </a:extLst>
              </p:cNvPr>
              <p:cNvGrpSpPr/>
              <p:nvPr/>
            </p:nvGrpSpPr>
            <p:grpSpPr>
              <a:xfrm>
                <a:off x="9584421" y="1825625"/>
                <a:ext cx="1537961" cy="338362"/>
                <a:chOff x="3860986" y="1880897"/>
                <a:chExt cx="1968313" cy="440053"/>
              </a:xfrm>
            </p:grpSpPr>
            <p:sp>
              <p:nvSpPr>
                <p:cNvPr id="222" name="Freeform 221">
                  <a:extLst>
                    <a:ext uri="{FF2B5EF4-FFF2-40B4-BE49-F238E27FC236}">
                      <a16:creationId xmlns:a16="http://schemas.microsoft.com/office/drawing/2014/main" id="{4297E962-3875-9E4C-A893-318FD93D20DF}"/>
                    </a:ext>
                  </a:extLst>
                </p:cNvPr>
                <p:cNvSpPr/>
                <p:nvPr/>
              </p:nvSpPr>
              <p:spPr>
                <a:xfrm>
                  <a:off x="3860986" y="2028825"/>
                  <a:ext cx="1968313" cy="292125"/>
                </a:xfrm>
                <a:custGeom>
                  <a:avLst/>
                  <a:gdLst>
                    <a:gd name="connsiteX0" fmla="*/ 0 w 2100262"/>
                    <a:gd name="connsiteY0" fmla="*/ 300038 h 300038"/>
                    <a:gd name="connsiteX1" fmla="*/ 1014412 w 2100262"/>
                    <a:gd name="connsiteY1" fmla="*/ 0 h 300038"/>
                    <a:gd name="connsiteX2" fmla="*/ 2100262 w 2100262"/>
                    <a:gd name="connsiteY2" fmla="*/ 300038 h 300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0262" h="300038">
                      <a:moveTo>
                        <a:pt x="0" y="300038"/>
                      </a:moveTo>
                      <a:cubicBezTo>
                        <a:pt x="332184" y="150019"/>
                        <a:pt x="664368" y="0"/>
                        <a:pt x="1014412" y="0"/>
                      </a:cubicBezTo>
                      <a:cubicBezTo>
                        <a:pt x="1364456" y="0"/>
                        <a:pt x="1732359" y="150019"/>
                        <a:pt x="2100262" y="300038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1D71F91C-6C0F-3349-8055-AB5921D92921}"/>
                    </a:ext>
                  </a:extLst>
                </p:cNvPr>
                <p:cNvSpPr/>
                <p:nvPr/>
              </p:nvSpPr>
              <p:spPr>
                <a:xfrm>
                  <a:off x="4652353" y="1880897"/>
                  <a:ext cx="342900" cy="3286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rgbClr val="0432FF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1B12E131-37E5-F34A-AECD-54C24B397502}"/>
                  </a:ext>
                </a:extLst>
              </p:cNvPr>
              <p:cNvGrpSpPr/>
              <p:nvPr/>
            </p:nvGrpSpPr>
            <p:grpSpPr>
              <a:xfrm>
                <a:off x="11022679" y="2148183"/>
                <a:ext cx="671626" cy="384117"/>
                <a:chOff x="2318037" y="6138653"/>
                <a:chExt cx="713306" cy="383151"/>
              </a:xfrm>
              <a:noFill/>
            </p:grpSpPr>
            <p:sp>
              <p:nvSpPr>
                <p:cNvPr id="220" name="Rounded Rectangle 219">
                  <a:extLst>
                    <a:ext uri="{FF2B5EF4-FFF2-40B4-BE49-F238E27FC236}">
                      <a16:creationId xmlns:a16="http://schemas.microsoft.com/office/drawing/2014/main" id="{FA8FF9EA-C4B7-2E48-B8D8-F99A50EB6B88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551234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29E9F2CC-283F-E64C-B7A8-9EC61C449AA4}"/>
                    </a:ext>
                  </a:extLst>
                </p:cNvPr>
                <p:cNvSpPr txBox="1"/>
                <p:nvPr/>
              </p:nvSpPr>
              <p:spPr>
                <a:xfrm>
                  <a:off x="2318037" y="6153401"/>
                  <a:ext cx="713306" cy="36840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VPN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5F33B62B-18A2-7946-AF49-413CF75E12F6}"/>
                  </a:ext>
                </a:extLst>
              </p:cNvPr>
              <p:cNvGrpSpPr/>
              <p:nvPr/>
            </p:nvGrpSpPr>
            <p:grpSpPr>
              <a:xfrm>
                <a:off x="9140065" y="2148184"/>
                <a:ext cx="466701" cy="384117"/>
                <a:chOff x="2396095" y="6138653"/>
                <a:chExt cx="495661" cy="383151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0FFC5997-1990-794B-B8DA-343607E8A6BD}"/>
                    </a:ext>
                  </a:extLst>
                </p:cNvPr>
                <p:cNvSpPr/>
                <p:nvPr/>
              </p:nvSpPr>
              <p:spPr>
                <a:xfrm>
                  <a:off x="2400300" y="6138653"/>
                  <a:ext cx="491456" cy="35888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C3D0B3FD-C377-BA4F-ACAB-8086C193481B}"/>
                    </a:ext>
                  </a:extLst>
                </p:cNvPr>
                <p:cNvSpPr txBox="1"/>
                <p:nvPr/>
              </p:nvSpPr>
              <p:spPr>
                <a:xfrm>
                  <a:off x="2396095" y="6153401"/>
                  <a:ext cx="485632" cy="368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FW</a:t>
                  </a: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855BFBE-67DC-4C49-8EEC-E08444A03227}"/>
              </a:ext>
            </a:extLst>
          </p:cNvPr>
          <p:cNvGrpSpPr/>
          <p:nvPr/>
        </p:nvGrpSpPr>
        <p:grpSpPr>
          <a:xfrm>
            <a:off x="6534789" y="2516299"/>
            <a:ext cx="4424362" cy="1152781"/>
            <a:chOff x="6744438" y="1717553"/>
            <a:chExt cx="4424362" cy="1152781"/>
          </a:xfrm>
        </p:grpSpPr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BDD3BD65-1550-204C-ADF9-3C34E2F1F0A1}"/>
                </a:ext>
              </a:extLst>
            </p:cNvPr>
            <p:cNvSpPr txBox="1"/>
            <p:nvPr/>
          </p:nvSpPr>
          <p:spPr>
            <a:xfrm>
              <a:off x="8289242" y="2408669"/>
              <a:ext cx="2365822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0" dirty="0">
                  <a:solidFill>
                    <a:srgbClr val="0432FF"/>
                  </a:solidFill>
                  <a:effectLst/>
                </a:rPr>
                <a:t>Element upgrade</a:t>
              </a: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F2C23BBF-21F8-4046-8981-D8527DDE2A0B}"/>
                </a:ext>
              </a:extLst>
            </p:cNvPr>
            <p:cNvGrpSpPr/>
            <p:nvPr/>
          </p:nvGrpSpPr>
          <p:grpSpPr>
            <a:xfrm>
              <a:off x="7156412" y="2040111"/>
              <a:ext cx="660090" cy="384117"/>
              <a:chOff x="2339135" y="6138653"/>
              <a:chExt cx="701054" cy="383151"/>
            </a:xfrm>
          </p:grpSpPr>
          <p:sp>
            <p:nvSpPr>
              <p:cNvPr id="267" name="Rounded Rectangle 266">
                <a:extLst>
                  <a:ext uri="{FF2B5EF4-FFF2-40B4-BE49-F238E27FC236}">
                    <a16:creationId xmlns:a16="http://schemas.microsoft.com/office/drawing/2014/main" id="{336E5842-CB16-4B42-955E-79251E290174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45E3030C-014C-2849-B963-DB32B4FC85ED}"/>
                  </a:ext>
                </a:extLst>
              </p:cNvPr>
              <p:cNvSpPr txBox="1"/>
              <p:nvPr/>
            </p:nvSpPr>
            <p:spPr>
              <a:xfrm>
                <a:off x="2339135" y="6153401"/>
                <a:ext cx="701054" cy="36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NAT</a:t>
                </a: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B8B0B773-B9C6-BB4F-925F-18C0EB857E60}"/>
                </a:ext>
              </a:extLst>
            </p:cNvPr>
            <p:cNvGrpSpPr/>
            <p:nvPr/>
          </p:nvGrpSpPr>
          <p:grpSpPr>
            <a:xfrm>
              <a:off x="9144625" y="2040112"/>
              <a:ext cx="607868" cy="384117"/>
              <a:chOff x="2358342" y="6138653"/>
              <a:chExt cx="645585" cy="383151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409486C8-7FEB-214B-AF4E-528E70133759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B4D70D67-2E17-D04E-85A9-4F4536A53861}"/>
                  </a:ext>
                </a:extLst>
              </p:cNvPr>
              <p:cNvSpPr txBox="1"/>
              <p:nvPr/>
            </p:nvSpPr>
            <p:spPr>
              <a:xfrm>
                <a:off x="2358342" y="6153401"/>
                <a:ext cx="645585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IDS2</a:t>
                </a: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94304BF-35C9-C247-ADD8-0B946989AB9C}"/>
                </a:ext>
              </a:extLst>
            </p:cNvPr>
            <p:cNvGrpSpPr/>
            <p:nvPr/>
          </p:nvGrpSpPr>
          <p:grpSpPr>
            <a:xfrm>
              <a:off x="7750742" y="2098663"/>
              <a:ext cx="483835" cy="252674"/>
              <a:chOff x="2384012" y="2790108"/>
              <a:chExt cx="619222" cy="328613"/>
            </a:xfrm>
          </p:grpSpPr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id="{220BC895-766A-E54F-B001-0B9B7DBC99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1C670911-4128-E64A-9349-40E477A553D6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71D5828-085B-D84E-BFCE-599D5C1201A5}"/>
                </a:ext>
              </a:extLst>
            </p:cNvPr>
            <p:cNvGrpSpPr/>
            <p:nvPr/>
          </p:nvGrpSpPr>
          <p:grpSpPr>
            <a:xfrm>
              <a:off x="8707094" y="2095000"/>
              <a:ext cx="483835" cy="252674"/>
              <a:chOff x="2384012" y="2775820"/>
              <a:chExt cx="619222" cy="328613"/>
            </a:xfrm>
          </p:grpSpPr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76FC97FD-D35D-D84A-9FFF-78E9D89DA3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90DCBB93-DE49-E148-BE27-F307F18B059B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72C3E81-1F0A-1142-94F2-ED353FA294F2}"/>
                </a:ext>
              </a:extLst>
            </p:cNvPr>
            <p:cNvGrpSpPr/>
            <p:nvPr/>
          </p:nvGrpSpPr>
          <p:grpSpPr>
            <a:xfrm>
              <a:off x="10701212" y="2093676"/>
              <a:ext cx="467588" cy="252674"/>
              <a:chOff x="2292052" y="2790108"/>
              <a:chExt cx="598428" cy="328613"/>
            </a:xfrm>
          </p:grpSpPr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7165E807-8B6C-C54C-A80C-DEAD9AAF3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4874BAB0-8339-DD4A-B596-C283242783EB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C3FD9560-2D86-FA46-846E-8BA07DECF046}"/>
                </a:ext>
              </a:extLst>
            </p:cNvPr>
            <p:cNvGrpSpPr/>
            <p:nvPr/>
          </p:nvGrpSpPr>
          <p:grpSpPr>
            <a:xfrm>
              <a:off x="6744438" y="2082690"/>
              <a:ext cx="483835" cy="252674"/>
              <a:chOff x="2384012" y="2775820"/>
              <a:chExt cx="619222" cy="328613"/>
            </a:xfrm>
          </p:grpSpPr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CFE84187-AC79-EF41-A17C-FA92E36F1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469013C-A27B-5C47-8DDA-CB7D09BB1545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E86A71BE-56D4-E74E-B5C8-F6A0FD4EF571}"/>
                </a:ext>
              </a:extLst>
            </p:cNvPr>
            <p:cNvGrpSpPr/>
            <p:nvPr/>
          </p:nvGrpSpPr>
          <p:grpSpPr>
            <a:xfrm>
              <a:off x="9721699" y="2093676"/>
              <a:ext cx="483835" cy="252674"/>
              <a:chOff x="2384012" y="2790108"/>
              <a:chExt cx="619222" cy="328613"/>
            </a:xfrm>
          </p:grpSpPr>
          <p:cxnSp>
            <p:nvCxnSpPr>
              <p:cNvPr id="255" name="Straight Arrow Connector 254">
                <a:extLst>
                  <a:ext uri="{FF2B5EF4-FFF2-40B4-BE49-F238E27FC236}">
                    <a16:creationId xmlns:a16="http://schemas.microsoft.com/office/drawing/2014/main" id="{9F17F516-A517-234C-9BAE-5D04E87FE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B5775FE3-87CF-B048-969B-E4E025EEA94B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BEC56247-1627-364B-B12A-7C5EACC52A66}"/>
                </a:ext>
              </a:extLst>
            </p:cNvPr>
            <p:cNvGrpSpPr/>
            <p:nvPr/>
          </p:nvGrpSpPr>
          <p:grpSpPr>
            <a:xfrm>
              <a:off x="8670759" y="1717553"/>
              <a:ext cx="1537961" cy="338362"/>
              <a:chOff x="3860986" y="1880897"/>
              <a:chExt cx="1968313" cy="440053"/>
            </a:xfrm>
          </p:grpSpPr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37FBCC6A-8595-6C41-96F9-2AE5343BA9BA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53E8712D-2B77-1546-84FE-9EB4196EBAAE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0E1CFB2-4DFD-2A47-B218-88AC8141E094}"/>
                </a:ext>
              </a:extLst>
            </p:cNvPr>
            <p:cNvGrpSpPr/>
            <p:nvPr/>
          </p:nvGrpSpPr>
          <p:grpSpPr>
            <a:xfrm>
              <a:off x="10109017" y="2040111"/>
              <a:ext cx="671626" cy="384117"/>
              <a:chOff x="2318037" y="6138653"/>
              <a:chExt cx="713306" cy="383151"/>
            </a:xfrm>
            <a:noFill/>
          </p:grpSpPr>
          <p:sp>
            <p:nvSpPr>
              <p:cNvPr id="251" name="Rounded Rectangle 250">
                <a:extLst>
                  <a:ext uri="{FF2B5EF4-FFF2-40B4-BE49-F238E27FC236}">
                    <a16:creationId xmlns:a16="http://schemas.microsoft.com/office/drawing/2014/main" id="{32286551-07E0-4A45-A472-B626E93F8370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B3AE9392-169A-FF48-B4B7-EF8299A258FC}"/>
                  </a:ext>
                </a:extLst>
              </p:cNvPr>
              <p:cNvSpPr txBox="1"/>
              <p:nvPr/>
            </p:nvSpPr>
            <p:spPr>
              <a:xfrm>
                <a:off x="2318037" y="6153401"/>
                <a:ext cx="713306" cy="3684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VPN</a:t>
                </a: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CEACF24-55DB-FE4C-8F87-A346F2DAFE03}"/>
                </a:ext>
              </a:extLst>
            </p:cNvPr>
            <p:cNvGrpSpPr/>
            <p:nvPr/>
          </p:nvGrpSpPr>
          <p:grpSpPr>
            <a:xfrm>
              <a:off x="8226403" y="2040112"/>
              <a:ext cx="466701" cy="384117"/>
              <a:chOff x="2396095" y="6138653"/>
              <a:chExt cx="495661" cy="383151"/>
            </a:xfrm>
          </p:grpSpPr>
          <p:sp>
            <p:nvSpPr>
              <p:cNvPr id="249" name="Rounded Rectangle 248">
                <a:extLst>
                  <a:ext uri="{FF2B5EF4-FFF2-40B4-BE49-F238E27FC236}">
                    <a16:creationId xmlns:a16="http://schemas.microsoft.com/office/drawing/2014/main" id="{6C905C64-0789-DD45-BED0-0864025AD04E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7BB7205C-3133-654D-BC8D-E960A6CE09C3}"/>
                  </a:ext>
                </a:extLst>
              </p:cNvPr>
              <p:cNvSpPr txBox="1"/>
              <p:nvPr/>
            </p:nvSpPr>
            <p:spPr>
              <a:xfrm>
                <a:off x="2396095" y="6153401"/>
                <a:ext cx="485632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FW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BCF4BB6-7B63-6D46-8388-6D9C1A0B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85" y="3806835"/>
            <a:ext cx="10650944" cy="2044475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:a16="http://schemas.microsoft.com/office/drawing/2014/main" id="{D278FDA6-0DBD-D940-836D-96418A241340}"/>
              </a:ext>
            </a:extLst>
          </p:cNvPr>
          <p:cNvSpPr txBox="1"/>
          <p:nvPr/>
        </p:nvSpPr>
        <p:spPr>
          <a:xfrm>
            <a:off x="2700343" y="5824532"/>
            <a:ext cx="774507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Daisy implements scale-out with </a:t>
            </a:r>
            <a:r>
              <a:rPr lang="en-CA" sz="2400" dirty="0">
                <a:solidFill>
                  <a:srgbClr val="0432FF"/>
                </a:solidFill>
              </a:rPr>
              <a:t>no packet drops</a:t>
            </a:r>
            <a:r>
              <a:rPr lang="en-CA" sz="2400" dirty="0"/>
              <a:t> and element </a:t>
            </a:r>
            <a:r>
              <a:rPr lang="en-CA" sz="2400" dirty="0">
                <a:solidFill>
                  <a:srgbClr val="0432FF"/>
                </a:solidFill>
              </a:rPr>
              <a:t>upgrade with 1s</a:t>
            </a:r>
            <a:r>
              <a:rPr lang="en-CA" sz="2400" dirty="0"/>
              <a:t> packet drop at most (not shown).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1EDF41F-21A2-5A42-B33A-FB005F31434A}"/>
              </a:ext>
            </a:extLst>
          </p:cNvPr>
          <p:cNvSpPr txBox="1"/>
          <p:nvPr/>
        </p:nvSpPr>
        <p:spPr>
          <a:xfrm>
            <a:off x="483474" y="1738378"/>
            <a:ext cx="26339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add-link-bandwidth()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98701-AEFC-0047-B722-68B27B9E2ED6}"/>
              </a:ext>
            </a:extLst>
          </p:cNvPr>
          <p:cNvGrpSpPr/>
          <p:nvPr/>
        </p:nvGrpSpPr>
        <p:grpSpPr>
          <a:xfrm>
            <a:off x="8569160" y="1304953"/>
            <a:ext cx="3077509" cy="1168219"/>
            <a:chOff x="8411500" y="1304953"/>
            <a:chExt cx="3077509" cy="116821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4220C11-2666-D244-A1DE-2CD7A00D23B2}"/>
                </a:ext>
              </a:extLst>
            </p:cNvPr>
            <p:cNvSpPr txBox="1"/>
            <p:nvPr/>
          </p:nvSpPr>
          <p:spPr>
            <a:xfrm>
              <a:off x="8420391" y="1304953"/>
              <a:ext cx="1491114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CA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add-node()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B412C9D-0C51-8B41-8F40-99DBF6961E82}"/>
                </a:ext>
              </a:extLst>
            </p:cNvPr>
            <p:cNvSpPr txBox="1"/>
            <p:nvPr/>
          </p:nvSpPr>
          <p:spPr>
            <a:xfrm>
              <a:off x="8411500" y="1699363"/>
              <a:ext cx="307750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remove-link-bandwidth()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11CAF7C-577E-214F-9A6D-76FAC582368E}"/>
                </a:ext>
              </a:extLst>
            </p:cNvPr>
            <p:cNvSpPr txBox="1"/>
            <p:nvPr/>
          </p:nvSpPr>
          <p:spPr>
            <a:xfrm>
              <a:off x="8420391" y="2103840"/>
              <a:ext cx="193463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CA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remove-node()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468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Daisy Contributions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1E1D90E-376C-5849-80E8-D424EE99C908}"/>
              </a:ext>
            </a:extLst>
          </p:cNvPr>
          <p:cNvGrpSpPr/>
          <p:nvPr/>
        </p:nvGrpSpPr>
        <p:grpSpPr>
          <a:xfrm>
            <a:off x="3415855" y="1466747"/>
            <a:ext cx="4424362" cy="706676"/>
            <a:chOff x="7658100" y="1825625"/>
            <a:chExt cx="4424362" cy="70667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EC45261-3A59-2648-B956-086B3091C776}"/>
                </a:ext>
              </a:extLst>
            </p:cNvPr>
            <p:cNvGrpSpPr/>
            <p:nvPr/>
          </p:nvGrpSpPr>
          <p:grpSpPr>
            <a:xfrm>
              <a:off x="8070074" y="2148183"/>
              <a:ext cx="660090" cy="384117"/>
              <a:chOff x="2339135" y="6138653"/>
              <a:chExt cx="701054" cy="383151"/>
            </a:xfrm>
          </p:grpSpPr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0909775C-8879-8848-8D02-CA889B04FD0B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D543F2D-14CD-1740-B35D-B6B3F06A3FA0}"/>
                  </a:ext>
                </a:extLst>
              </p:cNvPr>
              <p:cNvSpPr txBox="1"/>
              <p:nvPr/>
            </p:nvSpPr>
            <p:spPr>
              <a:xfrm>
                <a:off x="2339135" y="6153401"/>
                <a:ext cx="701054" cy="36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NAT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92AFC81-A164-5340-A0ED-FA3EEBCAF282}"/>
                </a:ext>
              </a:extLst>
            </p:cNvPr>
            <p:cNvGrpSpPr/>
            <p:nvPr/>
          </p:nvGrpSpPr>
          <p:grpSpPr>
            <a:xfrm>
              <a:off x="10097768" y="2148184"/>
              <a:ext cx="516914" cy="384117"/>
              <a:chOff x="2400300" y="6138653"/>
              <a:chExt cx="548994" cy="383151"/>
            </a:xfrm>
          </p:grpSpPr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05C16971-CF11-3E4D-9597-88980B57115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1018E35-99E3-AC4A-A291-1E95B8A4D291}"/>
                  </a:ext>
                </a:extLst>
              </p:cNvPr>
              <p:cNvSpPr txBox="1"/>
              <p:nvPr/>
            </p:nvSpPr>
            <p:spPr>
              <a:xfrm>
                <a:off x="2425483" y="6153401"/>
                <a:ext cx="480923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IDS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AB95FE2-5DDF-D042-9AED-120935DDFB4B}"/>
                </a:ext>
              </a:extLst>
            </p:cNvPr>
            <p:cNvGrpSpPr/>
            <p:nvPr/>
          </p:nvGrpSpPr>
          <p:grpSpPr>
            <a:xfrm>
              <a:off x="8664404" y="2206735"/>
              <a:ext cx="483835" cy="252674"/>
              <a:chOff x="2384012" y="2790108"/>
              <a:chExt cx="619222" cy="328613"/>
            </a:xfrm>
          </p:grpSpPr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B97AA005-1C45-124B-86DD-953F45DD3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AE9516B-A06C-6043-B75F-D18735E2B08E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DF9F401-70AF-594D-BD4F-B8B0D067655E}"/>
                </a:ext>
              </a:extLst>
            </p:cNvPr>
            <p:cNvGrpSpPr/>
            <p:nvPr/>
          </p:nvGrpSpPr>
          <p:grpSpPr>
            <a:xfrm>
              <a:off x="9620756" y="2203072"/>
              <a:ext cx="483835" cy="252674"/>
              <a:chOff x="2384012" y="2775820"/>
              <a:chExt cx="619222" cy="328613"/>
            </a:xfrm>
          </p:grpSpPr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74711876-BEA0-0340-9F4E-2B2B4C913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C27E138-B2FA-F640-B7BE-3BBCB1425A1E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3F81641-8DF9-984F-917E-D8D05F0890AD}"/>
                </a:ext>
              </a:extLst>
            </p:cNvPr>
            <p:cNvGrpSpPr/>
            <p:nvPr/>
          </p:nvGrpSpPr>
          <p:grpSpPr>
            <a:xfrm>
              <a:off x="11614874" y="2201748"/>
              <a:ext cx="467588" cy="252674"/>
              <a:chOff x="2292052" y="2790108"/>
              <a:chExt cx="598428" cy="328613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13C24CD5-CABB-F247-A599-380471DA1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64A7165-9DDA-4C47-ACA2-5B53E9FCFE17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9F9FED8-8C4E-AC43-9798-D0DAA7BBBA40}"/>
                </a:ext>
              </a:extLst>
            </p:cNvPr>
            <p:cNvGrpSpPr/>
            <p:nvPr/>
          </p:nvGrpSpPr>
          <p:grpSpPr>
            <a:xfrm>
              <a:off x="7658100" y="2190762"/>
              <a:ext cx="483835" cy="252674"/>
              <a:chOff x="2384012" y="2775820"/>
              <a:chExt cx="619222" cy="328613"/>
            </a:xfrm>
          </p:grpSpPr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2DDD3312-4B0E-3F4B-AEC3-E2B50B64D4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78C2BD2-A141-2944-AEDC-A0B56C462DF8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20720A4-9101-B147-B8E6-3B5ADE97C5FA}"/>
                </a:ext>
              </a:extLst>
            </p:cNvPr>
            <p:cNvGrpSpPr/>
            <p:nvPr/>
          </p:nvGrpSpPr>
          <p:grpSpPr>
            <a:xfrm>
              <a:off x="10635361" y="2201748"/>
              <a:ext cx="483835" cy="252674"/>
              <a:chOff x="2384012" y="2790108"/>
              <a:chExt cx="619222" cy="328613"/>
            </a:xfrm>
          </p:grpSpPr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39B40562-62C1-A942-9FD7-5CBA1E854B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B2C6687E-0CF0-5049-A99F-B2C19703BA3C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437B978-D388-8F45-B6FD-24811FF3A6F4}"/>
                </a:ext>
              </a:extLst>
            </p:cNvPr>
            <p:cNvGrpSpPr/>
            <p:nvPr/>
          </p:nvGrpSpPr>
          <p:grpSpPr>
            <a:xfrm>
              <a:off x="9584421" y="1825625"/>
              <a:ext cx="1537961" cy="338362"/>
              <a:chOff x="3860986" y="1880897"/>
              <a:chExt cx="1968313" cy="440053"/>
            </a:xfrm>
          </p:grpSpPr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209D2A4E-CC45-7247-B3CA-6BD58E9B64C2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99E945B-269A-8A4F-ABA7-5A9F507D9469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CF3E5F5-65F1-BF4C-964F-75069464E37A}"/>
                </a:ext>
              </a:extLst>
            </p:cNvPr>
            <p:cNvGrpSpPr/>
            <p:nvPr/>
          </p:nvGrpSpPr>
          <p:grpSpPr>
            <a:xfrm>
              <a:off x="11022679" y="2148183"/>
              <a:ext cx="671626" cy="384117"/>
              <a:chOff x="2318037" y="6138653"/>
              <a:chExt cx="713306" cy="383151"/>
            </a:xfrm>
            <a:noFill/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F64B7923-1163-2E4B-98AB-D2807224D09D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1AAAFCDC-87E9-9641-8013-7F924D459F97}"/>
                  </a:ext>
                </a:extLst>
              </p:cNvPr>
              <p:cNvSpPr txBox="1"/>
              <p:nvPr/>
            </p:nvSpPr>
            <p:spPr>
              <a:xfrm>
                <a:off x="2318037" y="6153401"/>
                <a:ext cx="713306" cy="3684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VPN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784D279-FD91-CE4C-ACC8-46370060FC06}"/>
                </a:ext>
              </a:extLst>
            </p:cNvPr>
            <p:cNvGrpSpPr/>
            <p:nvPr/>
          </p:nvGrpSpPr>
          <p:grpSpPr>
            <a:xfrm>
              <a:off x="9140065" y="2148184"/>
              <a:ext cx="466701" cy="384117"/>
              <a:chOff x="2396095" y="6138653"/>
              <a:chExt cx="495661" cy="383151"/>
            </a:xfrm>
          </p:grpSpPr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0FEAD26A-77CE-544E-AE9D-4756092E5070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454AC2C-ECA4-0D46-91B4-BCDE6843AE68}"/>
                  </a:ext>
                </a:extLst>
              </p:cNvPr>
              <p:cNvSpPr txBox="1"/>
              <p:nvPr/>
            </p:nvSpPr>
            <p:spPr>
              <a:xfrm>
                <a:off x="2396095" y="6153401"/>
                <a:ext cx="485632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FW</a:t>
                </a:r>
              </a:p>
            </p:txBody>
          </p:sp>
        </p:grpSp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D278FDA6-0DBD-D940-836D-96418A241340}"/>
              </a:ext>
            </a:extLst>
          </p:cNvPr>
          <p:cNvSpPr txBox="1"/>
          <p:nvPr/>
        </p:nvSpPr>
        <p:spPr>
          <a:xfrm>
            <a:off x="2484055" y="5162324"/>
            <a:ext cx="7028139" cy="14157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34988" indent="-41275"/>
            <a:r>
              <a:rPr lang="en-CA" sz="2200" dirty="0" err="1"/>
              <a:t>VNFSolver</a:t>
            </a:r>
            <a:r>
              <a:rPr lang="en-CA" sz="2200" dirty="0"/>
              <a:t> </a:t>
            </a:r>
            <a:r>
              <a:rPr lang="en-CA" sz="2200" dirty="0">
                <a:solidFill>
                  <a:srgbClr val="0432FF"/>
                </a:solidFill>
              </a:rPr>
              <a:t>allocated</a:t>
            </a:r>
            <a:r>
              <a:rPr lang="en-CA" sz="2200" dirty="0"/>
              <a:t> </a:t>
            </a:r>
            <a:r>
              <a:rPr lang="en-CA" sz="2200" dirty="0">
                <a:solidFill>
                  <a:srgbClr val="0432FF"/>
                </a:solidFill>
              </a:rPr>
              <a:t>75 </a:t>
            </a:r>
            <a:r>
              <a:rPr lang="en-CA" sz="2200" dirty="0"/>
              <a:t>concrete chains (687 </a:t>
            </a:r>
            <a:r>
              <a:rPr lang="en-CA" sz="2200" dirty="0" err="1"/>
              <a:t>Mbps</a:t>
            </a:r>
            <a:r>
              <a:rPr lang="en-CA" sz="2200" dirty="0"/>
              <a:t>)</a:t>
            </a:r>
          </a:p>
          <a:p>
            <a:pPr marL="534988" indent="-41275"/>
            <a:r>
              <a:rPr lang="en-CA" sz="2200" dirty="0" err="1"/>
              <a:t>NetPack</a:t>
            </a:r>
            <a:r>
              <a:rPr lang="en-CA" sz="2200" dirty="0"/>
              <a:t> </a:t>
            </a:r>
            <a:r>
              <a:rPr lang="en-CA" sz="2200" dirty="0">
                <a:solidFill>
                  <a:srgbClr val="0432FF"/>
                </a:solidFill>
              </a:rPr>
              <a:t>allocated 67</a:t>
            </a:r>
            <a:r>
              <a:rPr lang="en-CA" sz="2200" dirty="0"/>
              <a:t> concrete chains (633 </a:t>
            </a:r>
            <a:r>
              <a:rPr lang="en-CA" sz="2200" dirty="0" err="1"/>
              <a:t>Mbps</a:t>
            </a:r>
            <a:r>
              <a:rPr lang="en-CA" sz="2200" dirty="0"/>
              <a:t>)</a:t>
            </a:r>
          </a:p>
          <a:p>
            <a:pPr marL="534988" indent="-41275"/>
            <a:r>
              <a:rPr lang="en-CA" sz="2200" dirty="0"/>
              <a:t>Random </a:t>
            </a:r>
            <a:r>
              <a:rPr lang="en-CA" sz="2200" dirty="0">
                <a:solidFill>
                  <a:srgbClr val="0432FF"/>
                </a:solidFill>
              </a:rPr>
              <a:t>allocated 61</a:t>
            </a:r>
            <a:r>
              <a:rPr lang="en-CA" sz="2200" dirty="0"/>
              <a:t> concrete chains (561 </a:t>
            </a:r>
            <a:r>
              <a:rPr lang="en-CA" sz="2200" dirty="0" err="1"/>
              <a:t>Mbps</a:t>
            </a:r>
            <a:r>
              <a:rPr lang="en-CA" sz="2200" dirty="0"/>
              <a:t>) </a:t>
            </a:r>
          </a:p>
          <a:p>
            <a:pPr marL="12700" algn="ctr"/>
            <a:r>
              <a:rPr lang="en-CA" sz="2000" dirty="0"/>
              <a:t>(throughput with </a:t>
            </a:r>
            <a:r>
              <a:rPr lang="en-CA" sz="2000" dirty="0" err="1"/>
              <a:t>iperf</a:t>
            </a:r>
            <a:r>
              <a:rPr lang="en-CA" sz="2000" dirty="0"/>
              <a:t> generated packets is precise)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45FDB-A0BF-6245-85FF-CC70682D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351" y="2472176"/>
            <a:ext cx="7803570" cy="24642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36CF92-0A2C-EE44-89EE-B17C9BD8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20" y="2459263"/>
            <a:ext cx="3111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82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Utilization and Speed on </a:t>
            </a:r>
            <a:r>
              <a:rPr lang="en-US" sz="4000" dirty="0">
                <a:solidFill>
                  <a:srgbClr val="0432FF"/>
                </a:solidFill>
              </a:rPr>
              <a:t>E2 racks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21156-EDFD-0B40-BEF2-EF1E64BAC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1690688"/>
            <a:ext cx="9858375" cy="3591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2D768-9CB8-E645-B49B-4398C655F092}"/>
              </a:ext>
            </a:extLst>
          </p:cNvPr>
          <p:cNvSpPr txBox="1"/>
          <p:nvPr/>
        </p:nvSpPr>
        <p:spPr>
          <a:xfrm>
            <a:off x="6029327" y="2871789"/>
            <a:ext cx="1500187" cy="2058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CA" sz="2400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DB051-E65C-0941-BA4E-C05E5647343D}"/>
              </a:ext>
            </a:extLst>
          </p:cNvPr>
          <p:cNvSpPr txBox="1"/>
          <p:nvPr/>
        </p:nvSpPr>
        <p:spPr>
          <a:xfrm>
            <a:off x="2732482" y="5447445"/>
            <a:ext cx="724971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/>
              <a:t>NetPack</a:t>
            </a:r>
            <a:r>
              <a:rPr lang="en-CA" sz="2400" dirty="0"/>
              <a:t> achieves </a:t>
            </a:r>
            <a:r>
              <a:rPr lang="en-CA" sz="2400" dirty="0">
                <a:solidFill>
                  <a:srgbClr val="0432FF"/>
                </a:solidFill>
              </a:rPr>
              <a:t>at least 96%</a:t>
            </a:r>
            <a:r>
              <a:rPr lang="en-CA" sz="2400" dirty="0"/>
              <a:t> of </a:t>
            </a:r>
            <a:r>
              <a:rPr lang="en-CA" sz="2400" dirty="0" err="1"/>
              <a:t>VNFSolver</a:t>
            </a:r>
            <a:r>
              <a:rPr lang="en-CA" sz="2400" dirty="0"/>
              <a:t> allocations while being </a:t>
            </a:r>
            <a:r>
              <a:rPr lang="en-CA" sz="2400" dirty="0">
                <a:solidFill>
                  <a:srgbClr val="0432FF"/>
                </a:solidFill>
              </a:rPr>
              <a:t>82x faster</a:t>
            </a:r>
            <a:r>
              <a:rPr lang="en-CA" sz="2400" dirty="0"/>
              <a:t> than </a:t>
            </a:r>
            <a:r>
              <a:rPr lang="en-CA" sz="2400" dirty="0" err="1"/>
              <a:t>VNFSolver</a:t>
            </a:r>
            <a:r>
              <a:rPr lang="en-CA" sz="2400" dirty="0"/>
              <a:t> on average.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B1592-F427-E245-9E98-0CE441C4B5C7}"/>
              </a:ext>
            </a:extLst>
          </p:cNvPr>
          <p:cNvSpPr txBox="1"/>
          <p:nvPr/>
        </p:nvSpPr>
        <p:spPr>
          <a:xfrm>
            <a:off x="838200" y="6373043"/>
            <a:ext cx="101030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 algn="ctr"/>
            <a:r>
              <a:rPr lang="en-CA" sz="1600" dirty="0" err="1"/>
              <a:t>Palkar</a:t>
            </a:r>
            <a:r>
              <a:rPr lang="en-CA" sz="1600" dirty="0"/>
              <a:t> et al., E2: A Framework for NFV Applications, SOSP'15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944783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Utilization and Speed on </a:t>
            </a:r>
            <a:r>
              <a:rPr lang="en-US" sz="4000" dirty="0">
                <a:solidFill>
                  <a:srgbClr val="0432FF"/>
                </a:solidFill>
              </a:rPr>
              <a:t>Commercial Topologies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8227D-FA9C-A541-9C34-984875B3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8" y="1611567"/>
            <a:ext cx="10291762" cy="3676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DB051-E65C-0941-BA4E-C05E5647343D}"/>
              </a:ext>
            </a:extLst>
          </p:cNvPr>
          <p:cNvSpPr txBox="1"/>
          <p:nvPr/>
        </p:nvSpPr>
        <p:spPr>
          <a:xfrm>
            <a:off x="3202781" y="5703645"/>
            <a:ext cx="585549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Gives qualitatively similar results, but also reveals a </a:t>
            </a:r>
            <a:r>
              <a:rPr lang="en-CA" sz="2400" dirty="0">
                <a:solidFill>
                  <a:srgbClr val="0432FF"/>
                </a:solidFill>
              </a:rPr>
              <a:t>corner case for </a:t>
            </a:r>
            <a:r>
              <a:rPr lang="en-CA" sz="2400" dirty="0" err="1">
                <a:solidFill>
                  <a:srgbClr val="0432FF"/>
                </a:solidFill>
              </a:rPr>
              <a:t>VNFSolver</a:t>
            </a:r>
            <a:r>
              <a:rPr lang="en-CA" sz="2400" dirty="0">
                <a:solidFill>
                  <a:srgbClr val="0432FF"/>
                </a:solidFill>
              </a:rPr>
              <a:t> </a:t>
            </a:r>
            <a:r>
              <a:rPr lang="en-CA" sz="2400" dirty="0"/>
              <a:t>(-3.65%).</a:t>
            </a:r>
          </a:p>
        </p:txBody>
      </p:sp>
    </p:spTree>
    <p:extLst>
      <p:ext uri="{BB962C8B-B14F-4D97-AF65-F5344CB8AC3E}">
        <p14:creationId xmlns:p14="http://schemas.microsoft.com/office/powerpoint/2010/main" val="4185988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A corner case for </a:t>
            </a:r>
            <a:r>
              <a:rPr lang="en-US" sz="4000" dirty="0" err="1">
                <a:solidFill>
                  <a:srgbClr val="0432FF"/>
                </a:solidFill>
              </a:rPr>
              <a:t>VNFSolver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843C-5D3B-B843-A28D-B9BED9B1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39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FA523-E145-3D4E-91AA-657C05C1C23B}"/>
              </a:ext>
            </a:extLst>
          </p:cNvPr>
          <p:cNvGrpSpPr/>
          <p:nvPr/>
        </p:nvGrpSpPr>
        <p:grpSpPr>
          <a:xfrm>
            <a:off x="613800" y="1846732"/>
            <a:ext cx="5123610" cy="1774041"/>
            <a:chOff x="1062038" y="1611567"/>
            <a:chExt cx="10291762" cy="36766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F8227D-FA9C-A541-9C34-984875B33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2038" y="1611567"/>
              <a:ext cx="10291762" cy="36766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52D768-9CB8-E645-B49B-4398C655F092}"/>
                </a:ext>
              </a:extLst>
            </p:cNvPr>
            <p:cNvSpPr txBox="1"/>
            <p:nvPr/>
          </p:nvSpPr>
          <p:spPr>
            <a:xfrm>
              <a:off x="4043364" y="2214562"/>
              <a:ext cx="1814511" cy="2710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CA" sz="2400" b="0" dirty="0">
                <a:effectLst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83DB051-E65C-0941-BA4E-C05E5647343D}"/>
              </a:ext>
            </a:extLst>
          </p:cNvPr>
          <p:cNvSpPr txBox="1"/>
          <p:nvPr/>
        </p:nvSpPr>
        <p:spPr>
          <a:xfrm>
            <a:off x="3202781" y="5703645"/>
            <a:ext cx="585549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Gives qualitatively similar results, but also reveals a </a:t>
            </a:r>
            <a:r>
              <a:rPr lang="en-CA" sz="2400" dirty="0">
                <a:solidFill>
                  <a:srgbClr val="0432FF"/>
                </a:solidFill>
              </a:rPr>
              <a:t>corner case for </a:t>
            </a:r>
            <a:r>
              <a:rPr lang="en-CA" sz="2400" dirty="0" err="1">
                <a:solidFill>
                  <a:srgbClr val="0432FF"/>
                </a:solidFill>
              </a:rPr>
              <a:t>VNFSolver</a:t>
            </a:r>
            <a:r>
              <a:rPr lang="en-CA" sz="2400" dirty="0">
                <a:solidFill>
                  <a:srgbClr val="0432FF"/>
                </a:solidFill>
              </a:rPr>
              <a:t> </a:t>
            </a:r>
            <a:r>
              <a:rPr lang="en-CA" sz="2400" dirty="0"/>
              <a:t>(-3.65%).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F66D5A-E0EE-7442-852F-DCD080FD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00" y="3433834"/>
            <a:ext cx="7106969" cy="224014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E81E741-F929-184C-BFC4-EA9D4AC551AA}"/>
              </a:ext>
            </a:extLst>
          </p:cNvPr>
          <p:cNvGrpSpPr/>
          <p:nvPr/>
        </p:nvGrpSpPr>
        <p:grpSpPr>
          <a:xfrm>
            <a:off x="2214563" y="2137688"/>
            <a:ext cx="9672637" cy="2965050"/>
            <a:chOff x="2214563" y="2137688"/>
            <a:chExt cx="9672637" cy="296505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26542A-2489-3F4F-8AB4-FEE1324A4AF2}"/>
                </a:ext>
              </a:extLst>
            </p:cNvPr>
            <p:cNvCxnSpPr>
              <a:cxnSpLocks/>
            </p:cNvCxnSpPr>
            <p:nvPr/>
          </p:nvCxnSpPr>
          <p:spPr>
            <a:xfrm>
              <a:off x="2214563" y="3480594"/>
              <a:ext cx="3643312" cy="16221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8A0F75-ED0E-ED49-BA82-AA1539A5220C}"/>
                </a:ext>
              </a:extLst>
            </p:cNvPr>
            <p:cNvCxnSpPr>
              <a:cxnSpLocks/>
            </p:cNvCxnSpPr>
            <p:nvPr/>
          </p:nvCxnSpPr>
          <p:spPr>
            <a:xfrm>
              <a:off x="3001341" y="2137688"/>
              <a:ext cx="8885859" cy="14319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F27DFC-9730-2A49-BCF0-976B59AF8D20}"/>
              </a:ext>
            </a:extLst>
          </p:cNvPr>
          <p:cNvSpPr txBox="1"/>
          <p:nvPr/>
        </p:nvSpPr>
        <p:spPr>
          <a:xfrm>
            <a:off x="8359855" y="1569368"/>
            <a:ext cx="3381318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0432FF"/>
                </a:solidFill>
              </a:rPr>
              <a:t>Variance</a:t>
            </a:r>
            <a:r>
              <a:rPr lang="en-CA" sz="2000" dirty="0"/>
              <a:t> across 10 runs:</a:t>
            </a:r>
          </a:p>
          <a:p>
            <a:r>
              <a:rPr lang="en-CA" sz="2000" dirty="0"/>
              <a:t>    Random &lt; 10.4%</a:t>
            </a:r>
          </a:p>
          <a:p>
            <a:r>
              <a:rPr lang="en-CA" sz="2000" dirty="0"/>
              <a:t>    </a:t>
            </a:r>
            <a:r>
              <a:rPr lang="en-CA" sz="2000" dirty="0" err="1"/>
              <a:t>NetPack</a:t>
            </a:r>
            <a:r>
              <a:rPr lang="en-CA" sz="2000" dirty="0"/>
              <a:t> &lt; 0.7%</a:t>
            </a:r>
          </a:p>
          <a:p>
            <a:r>
              <a:rPr lang="en-CA" sz="2000" dirty="0"/>
              <a:t>    </a:t>
            </a:r>
            <a:r>
              <a:rPr lang="en-CA" sz="2000" dirty="0" err="1"/>
              <a:t>VNFSolver</a:t>
            </a:r>
            <a:r>
              <a:rPr lang="en-CA" sz="2000" dirty="0"/>
              <a:t> &lt; 3.7%</a:t>
            </a:r>
          </a:p>
        </p:txBody>
      </p:sp>
    </p:spTree>
    <p:extLst>
      <p:ext uri="{BB962C8B-B14F-4D97-AF65-F5344CB8AC3E}">
        <p14:creationId xmlns:p14="http://schemas.microsoft.com/office/powerpoint/2010/main" val="236280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193857F-7F3B-624C-93F0-B20546AB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83200" y="1681200"/>
            <a:ext cx="5398179" cy="3625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0B60-E14F-094F-AD5F-ADF39117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432FF"/>
                </a:solidFill>
              </a:rPr>
              <a:t>Elasticity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Quick scale up and down NFs</a:t>
            </a:r>
          </a:p>
          <a:p>
            <a:pPr>
              <a:lnSpc>
                <a:spcPct val="100000"/>
              </a:lnSpc>
            </a:pPr>
            <a:r>
              <a:rPr lang="en-US" dirty="0"/>
              <a:t>Fast </a:t>
            </a:r>
            <a:r>
              <a:rPr lang="en-US" dirty="0">
                <a:solidFill>
                  <a:srgbClr val="0432FF"/>
                </a:solidFill>
              </a:rPr>
              <a:t>upgrades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need to wait for new hardware</a:t>
            </a:r>
          </a:p>
          <a:p>
            <a:pPr>
              <a:lnSpc>
                <a:spcPct val="100000"/>
              </a:lnSpc>
            </a:pPr>
            <a:r>
              <a:rPr lang="en-US" dirty="0"/>
              <a:t>Quick </a:t>
            </a:r>
            <a:r>
              <a:rPr lang="en-US" dirty="0">
                <a:solidFill>
                  <a:srgbClr val="0432FF"/>
                </a:solidFill>
              </a:rPr>
              <a:t>configuration, recovery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Failover to the backup NF instance</a:t>
            </a: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0000"/>
                </a:solidFill>
              </a:rPr>
              <a:t>Outsourcing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Outsourcing</a:t>
            </a:r>
            <a:r>
              <a:rPr lang="en-US" sz="4000" dirty="0"/>
              <a:t> VNFs to the Cloud</a:t>
            </a:r>
            <a:endParaRPr lang="en-US" sz="4000" dirty="0">
              <a:solidFill>
                <a:srgbClr val="0432FF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A79441-41D1-CB46-9C57-A2BF28EB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80030" y="1954329"/>
            <a:ext cx="4599442" cy="3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667B3-871B-DD40-9388-7F409B2B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7" y="1912177"/>
            <a:ext cx="5374101" cy="33376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07A49-698B-0647-94DD-57E7F118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FD7E4-6F59-8A47-8F9E-9DB666BF9AC8}"/>
              </a:ext>
            </a:extLst>
          </p:cNvPr>
          <p:cNvSpPr txBox="1"/>
          <p:nvPr/>
        </p:nvSpPr>
        <p:spPr>
          <a:xfrm>
            <a:off x="838200" y="6373043"/>
            <a:ext cx="101030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4988" indent="-41275"/>
            <a:r>
              <a:rPr lang="en-CA" sz="1600" dirty="0"/>
              <a:t>Sherry et al. Making Middleboxes Someone Else's Problem: Network Processing as a Cloud Service, SIGCOMM'12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689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20599 0.025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9" y="127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4192 0.00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Daisy: emulate </a:t>
            </a:r>
            <a:r>
              <a:rPr lang="en-US" sz="4000" dirty="0">
                <a:solidFill>
                  <a:srgbClr val="0432FF"/>
                </a:solidFill>
              </a:rPr>
              <a:t>continuous chain arrival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1E1D90E-376C-5849-80E8-D424EE99C908}"/>
              </a:ext>
            </a:extLst>
          </p:cNvPr>
          <p:cNvGrpSpPr/>
          <p:nvPr/>
        </p:nvGrpSpPr>
        <p:grpSpPr>
          <a:xfrm>
            <a:off x="3415855" y="1466747"/>
            <a:ext cx="4424362" cy="706676"/>
            <a:chOff x="7658100" y="1825625"/>
            <a:chExt cx="4424362" cy="70667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EC45261-3A59-2648-B956-086B3091C776}"/>
                </a:ext>
              </a:extLst>
            </p:cNvPr>
            <p:cNvGrpSpPr/>
            <p:nvPr/>
          </p:nvGrpSpPr>
          <p:grpSpPr>
            <a:xfrm>
              <a:off x="8070074" y="2148183"/>
              <a:ext cx="660090" cy="384117"/>
              <a:chOff x="2339135" y="6138653"/>
              <a:chExt cx="701054" cy="383151"/>
            </a:xfrm>
          </p:grpSpPr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0909775C-8879-8848-8D02-CA889B04FD0B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68751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D543F2D-14CD-1740-B35D-B6B3F06A3FA0}"/>
                  </a:ext>
                </a:extLst>
              </p:cNvPr>
              <p:cNvSpPr txBox="1"/>
              <p:nvPr/>
            </p:nvSpPr>
            <p:spPr>
              <a:xfrm>
                <a:off x="2339135" y="6153401"/>
                <a:ext cx="701054" cy="36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NAT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92AFC81-A164-5340-A0ED-FA3EEBCAF282}"/>
                </a:ext>
              </a:extLst>
            </p:cNvPr>
            <p:cNvGrpSpPr/>
            <p:nvPr/>
          </p:nvGrpSpPr>
          <p:grpSpPr>
            <a:xfrm>
              <a:off x="10097768" y="2148184"/>
              <a:ext cx="516914" cy="384117"/>
              <a:chOff x="2400300" y="6138653"/>
              <a:chExt cx="548994" cy="383151"/>
            </a:xfrm>
          </p:grpSpPr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05C16971-CF11-3E4D-9597-88980B571157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48994" cy="3588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1018E35-99E3-AC4A-A291-1E95B8A4D291}"/>
                  </a:ext>
                </a:extLst>
              </p:cNvPr>
              <p:cNvSpPr txBox="1"/>
              <p:nvPr/>
            </p:nvSpPr>
            <p:spPr>
              <a:xfrm>
                <a:off x="2425483" y="6153401"/>
                <a:ext cx="480923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IDS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AB95FE2-5DDF-D042-9AED-120935DDFB4B}"/>
                </a:ext>
              </a:extLst>
            </p:cNvPr>
            <p:cNvGrpSpPr/>
            <p:nvPr/>
          </p:nvGrpSpPr>
          <p:grpSpPr>
            <a:xfrm>
              <a:off x="8664404" y="2206735"/>
              <a:ext cx="483835" cy="252674"/>
              <a:chOff x="2384012" y="2790108"/>
              <a:chExt cx="619222" cy="328613"/>
            </a:xfrm>
          </p:grpSpPr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B97AA005-1C45-124B-86DD-953F45DD3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AE9516B-A06C-6043-B75F-D18735E2B08E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DF9F401-70AF-594D-BD4F-B8B0D067655E}"/>
                </a:ext>
              </a:extLst>
            </p:cNvPr>
            <p:cNvGrpSpPr/>
            <p:nvPr/>
          </p:nvGrpSpPr>
          <p:grpSpPr>
            <a:xfrm>
              <a:off x="9620756" y="2203072"/>
              <a:ext cx="483835" cy="252674"/>
              <a:chOff x="2384012" y="2775820"/>
              <a:chExt cx="619222" cy="328613"/>
            </a:xfrm>
          </p:grpSpPr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74711876-BEA0-0340-9F4E-2B2B4C913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C27E138-B2FA-F640-B7BE-3BBCB1425A1E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3F81641-8DF9-984F-917E-D8D05F0890AD}"/>
                </a:ext>
              </a:extLst>
            </p:cNvPr>
            <p:cNvGrpSpPr/>
            <p:nvPr/>
          </p:nvGrpSpPr>
          <p:grpSpPr>
            <a:xfrm>
              <a:off x="11614874" y="2201748"/>
              <a:ext cx="467588" cy="252674"/>
              <a:chOff x="2292052" y="2790108"/>
              <a:chExt cx="598428" cy="328613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13C24CD5-CABB-F247-A599-380471DA1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2052" y="2963371"/>
                <a:ext cx="59842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64A7165-9DDA-4C47-ACA2-5B53E9FCFE17}"/>
                  </a:ext>
                </a:extLst>
              </p:cNvPr>
              <p:cNvSpPr/>
              <p:nvPr/>
            </p:nvSpPr>
            <p:spPr>
              <a:xfrm>
                <a:off x="2369197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9F9FED8-8C4E-AC43-9798-D0DAA7BBBA40}"/>
                </a:ext>
              </a:extLst>
            </p:cNvPr>
            <p:cNvGrpSpPr/>
            <p:nvPr/>
          </p:nvGrpSpPr>
          <p:grpSpPr>
            <a:xfrm>
              <a:off x="7658100" y="2190762"/>
              <a:ext cx="483835" cy="252674"/>
              <a:chOff x="2384012" y="2775820"/>
              <a:chExt cx="619222" cy="328613"/>
            </a:xfrm>
          </p:grpSpPr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2DDD3312-4B0E-3F4B-AEC3-E2B50B64D4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78C2BD2-A141-2944-AEDC-A0B56C462DF8}"/>
                  </a:ext>
                </a:extLst>
              </p:cNvPr>
              <p:cNvSpPr/>
              <p:nvPr/>
            </p:nvSpPr>
            <p:spPr>
              <a:xfrm>
                <a:off x="2483501" y="2775820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2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20720A4-9101-B147-B8E6-3B5ADE97C5FA}"/>
                </a:ext>
              </a:extLst>
            </p:cNvPr>
            <p:cNvGrpSpPr/>
            <p:nvPr/>
          </p:nvGrpSpPr>
          <p:grpSpPr>
            <a:xfrm>
              <a:off x="10635361" y="2201748"/>
              <a:ext cx="483835" cy="252674"/>
              <a:chOff x="2384012" y="2790108"/>
              <a:chExt cx="619222" cy="328613"/>
            </a:xfrm>
          </p:grpSpPr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39B40562-62C1-A942-9FD7-5CBA1E854B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4012" y="2946342"/>
                <a:ext cx="619222" cy="8072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B2C6687E-0CF0-5049-A99F-B2C19703BA3C}"/>
                  </a:ext>
                </a:extLst>
              </p:cNvPr>
              <p:cNvSpPr/>
              <p:nvPr/>
            </p:nvSpPr>
            <p:spPr>
              <a:xfrm>
                <a:off x="2483501" y="2790108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437B978-D388-8F45-B6FD-24811FF3A6F4}"/>
                </a:ext>
              </a:extLst>
            </p:cNvPr>
            <p:cNvGrpSpPr/>
            <p:nvPr/>
          </p:nvGrpSpPr>
          <p:grpSpPr>
            <a:xfrm>
              <a:off x="9584421" y="1825625"/>
              <a:ext cx="1537961" cy="338362"/>
              <a:chOff x="3860986" y="1880897"/>
              <a:chExt cx="1968313" cy="440053"/>
            </a:xfrm>
          </p:grpSpPr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209D2A4E-CC45-7247-B3CA-6BD58E9B64C2}"/>
                  </a:ext>
                </a:extLst>
              </p:cNvPr>
              <p:cNvSpPr/>
              <p:nvPr/>
            </p:nvSpPr>
            <p:spPr>
              <a:xfrm>
                <a:off x="3860986" y="2028825"/>
                <a:ext cx="1968313" cy="292125"/>
              </a:xfrm>
              <a:custGeom>
                <a:avLst/>
                <a:gdLst>
                  <a:gd name="connsiteX0" fmla="*/ 0 w 2100262"/>
                  <a:gd name="connsiteY0" fmla="*/ 300038 h 300038"/>
                  <a:gd name="connsiteX1" fmla="*/ 1014412 w 2100262"/>
                  <a:gd name="connsiteY1" fmla="*/ 0 h 300038"/>
                  <a:gd name="connsiteX2" fmla="*/ 2100262 w 2100262"/>
                  <a:gd name="connsiteY2" fmla="*/ 300038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0262" h="300038">
                    <a:moveTo>
                      <a:pt x="0" y="300038"/>
                    </a:moveTo>
                    <a:cubicBezTo>
                      <a:pt x="332184" y="150019"/>
                      <a:pt x="664368" y="0"/>
                      <a:pt x="1014412" y="0"/>
                    </a:cubicBezTo>
                    <a:cubicBezTo>
                      <a:pt x="1364456" y="0"/>
                      <a:pt x="1732359" y="150019"/>
                      <a:pt x="2100262" y="300038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99E945B-269A-8A4F-ABA7-5A9F507D9469}"/>
                  </a:ext>
                </a:extLst>
              </p:cNvPr>
              <p:cNvSpPr/>
              <p:nvPr/>
            </p:nvSpPr>
            <p:spPr>
              <a:xfrm>
                <a:off x="4652353" y="1880897"/>
                <a:ext cx="342900" cy="3286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432FF"/>
                    </a:solidFill>
                  </a:rPr>
                  <a:t>1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3CF3E5F5-65F1-BF4C-964F-75069464E37A}"/>
                </a:ext>
              </a:extLst>
            </p:cNvPr>
            <p:cNvGrpSpPr/>
            <p:nvPr/>
          </p:nvGrpSpPr>
          <p:grpSpPr>
            <a:xfrm>
              <a:off x="11022679" y="2148183"/>
              <a:ext cx="671626" cy="384117"/>
              <a:chOff x="2318037" y="6138653"/>
              <a:chExt cx="713306" cy="383151"/>
            </a:xfrm>
            <a:noFill/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F64B7923-1163-2E4B-98AB-D2807224D09D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551234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1AAAFCDC-87E9-9641-8013-7F924D459F97}"/>
                  </a:ext>
                </a:extLst>
              </p:cNvPr>
              <p:cNvSpPr txBox="1"/>
              <p:nvPr/>
            </p:nvSpPr>
            <p:spPr>
              <a:xfrm>
                <a:off x="2318037" y="6153401"/>
                <a:ext cx="713306" cy="3684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VPN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784D279-FD91-CE4C-ACC8-46370060FC06}"/>
                </a:ext>
              </a:extLst>
            </p:cNvPr>
            <p:cNvGrpSpPr/>
            <p:nvPr/>
          </p:nvGrpSpPr>
          <p:grpSpPr>
            <a:xfrm>
              <a:off x="9140065" y="2148184"/>
              <a:ext cx="466701" cy="384117"/>
              <a:chOff x="2396095" y="6138653"/>
              <a:chExt cx="495661" cy="383151"/>
            </a:xfrm>
          </p:grpSpPr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0FEAD26A-77CE-544E-AE9D-4756092E5070}"/>
                  </a:ext>
                </a:extLst>
              </p:cNvPr>
              <p:cNvSpPr/>
              <p:nvPr/>
            </p:nvSpPr>
            <p:spPr>
              <a:xfrm>
                <a:off x="2400300" y="6138653"/>
                <a:ext cx="491456" cy="35888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454AC2C-ECA4-0D46-91B4-BCDE6843AE68}"/>
                  </a:ext>
                </a:extLst>
              </p:cNvPr>
              <p:cNvSpPr txBox="1"/>
              <p:nvPr/>
            </p:nvSpPr>
            <p:spPr>
              <a:xfrm>
                <a:off x="2396095" y="6153401"/>
                <a:ext cx="485632" cy="368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FW</a:t>
                </a:r>
              </a:p>
            </p:txBody>
          </p:sp>
        </p:grpSp>
      </p:grpSp>
      <p:sp>
        <p:nvSpPr>
          <p:cNvPr id="270" name="TextBox 269">
            <a:extLst>
              <a:ext uri="{FF2B5EF4-FFF2-40B4-BE49-F238E27FC236}">
                <a16:creationId xmlns:a16="http://schemas.microsoft.com/office/drawing/2014/main" id="{D278FDA6-0DBD-D940-836D-96418A241340}"/>
              </a:ext>
            </a:extLst>
          </p:cNvPr>
          <p:cNvSpPr txBox="1"/>
          <p:nvPr/>
        </p:nvSpPr>
        <p:spPr>
          <a:xfrm>
            <a:off x="2484055" y="5162324"/>
            <a:ext cx="7028139" cy="14157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2700" indent="974725"/>
            <a:r>
              <a:rPr lang="en-CA" sz="2200" dirty="0" err="1"/>
              <a:t>VNFSolver</a:t>
            </a:r>
            <a:r>
              <a:rPr lang="en-CA" sz="2200" dirty="0"/>
              <a:t> </a:t>
            </a:r>
            <a:r>
              <a:rPr lang="en-CA" sz="2200" dirty="0">
                <a:solidFill>
                  <a:srgbClr val="0432FF"/>
                </a:solidFill>
              </a:rPr>
              <a:t>allocated</a:t>
            </a:r>
            <a:r>
              <a:rPr lang="en-CA" sz="2200" dirty="0"/>
              <a:t> </a:t>
            </a:r>
            <a:r>
              <a:rPr lang="en-CA" sz="2200" dirty="0">
                <a:solidFill>
                  <a:srgbClr val="0432FF"/>
                </a:solidFill>
              </a:rPr>
              <a:t>75  </a:t>
            </a:r>
            <a:r>
              <a:rPr lang="en-CA" sz="2200" dirty="0"/>
              <a:t>chains (687 </a:t>
            </a:r>
            <a:r>
              <a:rPr lang="en-CA" sz="2200" dirty="0" err="1"/>
              <a:t>Mbps</a:t>
            </a:r>
            <a:r>
              <a:rPr lang="en-CA" sz="2200" dirty="0"/>
              <a:t>)</a:t>
            </a:r>
          </a:p>
          <a:p>
            <a:pPr marL="12700" indent="974725"/>
            <a:r>
              <a:rPr lang="en-CA" sz="2200" dirty="0" err="1"/>
              <a:t>NetPack</a:t>
            </a:r>
            <a:r>
              <a:rPr lang="en-CA" sz="2200" dirty="0"/>
              <a:t> </a:t>
            </a:r>
            <a:r>
              <a:rPr lang="en-CA" sz="2200" dirty="0">
                <a:solidFill>
                  <a:srgbClr val="0432FF"/>
                </a:solidFill>
              </a:rPr>
              <a:t>allocated 67</a:t>
            </a:r>
            <a:r>
              <a:rPr lang="en-CA" sz="2200" dirty="0"/>
              <a:t> chains (633 </a:t>
            </a:r>
            <a:r>
              <a:rPr lang="en-CA" sz="2200" dirty="0" err="1"/>
              <a:t>Mbps</a:t>
            </a:r>
            <a:r>
              <a:rPr lang="en-CA" sz="2200" dirty="0"/>
              <a:t>)</a:t>
            </a:r>
          </a:p>
          <a:p>
            <a:pPr marL="720725" indent="266700"/>
            <a:r>
              <a:rPr lang="en-CA" sz="2200" dirty="0"/>
              <a:t>Random </a:t>
            </a:r>
            <a:r>
              <a:rPr lang="en-CA" sz="2200" dirty="0">
                <a:solidFill>
                  <a:srgbClr val="0432FF"/>
                </a:solidFill>
              </a:rPr>
              <a:t>allocated 61</a:t>
            </a:r>
            <a:r>
              <a:rPr lang="en-CA" sz="2200" dirty="0"/>
              <a:t> chains (561 </a:t>
            </a:r>
            <a:r>
              <a:rPr lang="en-CA" sz="2200" dirty="0" err="1"/>
              <a:t>Mbps</a:t>
            </a:r>
            <a:r>
              <a:rPr lang="en-CA" sz="2200" dirty="0"/>
              <a:t>) </a:t>
            </a:r>
            <a:br>
              <a:rPr lang="en-CA" sz="2200" dirty="0"/>
            </a:br>
            <a:r>
              <a:rPr lang="en-CA" sz="2000" dirty="0"/>
              <a:t>(throughput with </a:t>
            </a:r>
            <a:r>
              <a:rPr lang="en-CA" sz="2000" dirty="0" err="1"/>
              <a:t>iperf</a:t>
            </a:r>
            <a:r>
              <a:rPr lang="en-CA" sz="2000" dirty="0"/>
              <a:t> generated packets is precise)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45FDB-A0BF-6245-85FF-CC70682D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677" y="2428924"/>
            <a:ext cx="8309303" cy="26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0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Daisy Contributions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F91C7-8F25-E14B-A63C-9CF64AE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41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036768-D777-E647-A497-DCAEB367C402}"/>
              </a:ext>
            </a:extLst>
          </p:cNvPr>
          <p:cNvSpPr txBox="1"/>
          <p:nvPr/>
        </p:nvSpPr>
        <p:spPr>
          <a:xfrm>
            <a:off x="2452056" y="2537786"/>
            <a:ext cx="702860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Daisy </a:t>
            </a:r>
            <a:r>
              <a:rPr lang="en-CA" sz="2400" dirty="0">
                <a:solidFill>
                  <a:srgbClr val="0432FF"/>
                </a:solidFill>
              </a:rPr>
              <a:t>reliably implements</a:t>
            </a:r>
            <a:r>
              <a:rPr lang="en-CA" sz="2400" dirty="0"/>
              <a:t> wide-range of use-cases</a:t>
            </a:r>
          </a:p>
          <a:p>
            <a:pPr algn="ctr"/>
            <a:r>
              <a:rPr lang="en-CA" sz="2400" dirty="0"/>
              <a:t> and </a:t>
            </a:r>
            <a:r>
              <a:rPr lang="en-CA" sz="2400" dirty="0">
                <a:solidFill>
                  <a:srgbClr val="0432FF"/>
                </a:solidFill>
              </a:rPr>
              <a:t>handles </a:t>
            </a:r>
            <a:r>
              <a:rPr lang="en-CA" sz="2400" dirty="0"/>
              <a:t>chain arrival from different tenants.</a:t>
            </a:r>
            <a:endParaRPr lang="en-CA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174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CD709-07EB-C345-942E-E7EF489E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5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A79441-41D1-CB46-9C57-A2BF28EB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47181" y="2118899"/>
            <a:ext cx="4597058" cy="30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667B3-871B-DD40-9388-7F409B2B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57" y="1912177"/>
            <a:ext cx="5374101" cy="3337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3744FB-A16C-A74A-A9FA-DFDF0529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2" y="3376179"/>
            <a:ext cx="2262689" cy="1474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9493C9-F308-6C4C-BCA0-873659FE0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266" y="3729615"/>
            <a:ext cx="1305373" cy="14283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26E23D-FDBA-D44E-9787-CA9FF227A068}"/>
              </a:ext>
            </a:extLst>
          </p:cNvPr>
          <p:cNvSpPr txBox="1"/>
          <p:nvPr/>
        </p:nvSpPr>
        <p:spPr>
          <a:xfrm>
            <a:off x="10397091" y="2987206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B552A0-CADF-9F47-AB6E-2821878B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788" y="1963423"/>
            <a:ext cx="1305373" cy="14283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B29A8F-BA8B-AE48-90EB-7C83AF11F429}"/>
              </a:ext>
            </a:extLst>
          </p:cNvPr>
          <p:cNvSpPr txBox="1"/>
          <p:nvPr/>
        </p:nvSpPr>
        <p:spPr>
          <a:xfrm>
            <a:off x="4564764" y="5150878"/>
            <a:ext cx="3582743" cy="797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Cloud Provider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6FE5FA-671B-6745-85B7-C671CF903B99}"/>
              </a:ext>
            </a:extLst>
          </p:cNvPr>
          <p:cNvGrpSpPr/>
          <p:nvPr/>
        </p:nvGrpSpPr>
        <p:grpSpPr>
          <a:xfrm>
            <a:off x="1546470" y="3645637"/>
            <a:ext cx="1344853" cy="1127565"/>
            <a:chOff x="1546470" y="3645637"/>
            <a:chExt cx="1344853" cy="1127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FA0D2-DEA2-1C4C-8B62-AE9E5AFD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9337" y="3834824"/>
              <a:ext cx="309586" cy="3340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BF39F6-A40C-C342-9578-C59397FC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1737" y="4239477"/>
              <a:ext cx="309586" cy="3340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26EA16E-7046-A04E-AE85-42F3F391C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9024" y="4439175"/>
              <a:ext cx="309586" cy="3340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D83644-816C-5343-A25F-00DF9E56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470" y="3645637"/>
              <a:ext cx="309586" cy="33402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8B4079-97D3-004D-87C9-AAAD424BE3FC}"/>
              </a:ext>
            </a:extLst>
          </p:cNvPr>
          <p:cNvSpPr txBox="1"/>
          <p:nvPr/>
        </p:nvSpPr>
        <p:spPr>
          <a:xfrm>
            <a:off x="9442990" y="5139335"/>
            <a:ext cx="225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Tenants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Outsourcing</a:t>
            </a:r>
            <a:r>
              <a:rPr lang="en-US" sz="4000" dirty="0"/>
              <a:t> VNFs to the Cloud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70C8242-8592-4540-AC26-D4F21EDB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206E17-6B12-8949-B783-D82CAFDD1811}"/>
              </a:ext>
            </a:extLst>
          </p:cNvPr>
          <p:cNvSpPr/>
          <p:nvPr/>
        </p:nvSpPr>
        <p:spPr>
          <a:xfrm>
            <a:off x="2979683" y="4531711"/>
            <a:ext cx="7035993" cy="576317"/>
          </a:xfrm>
          <a:custGeom>
            <a:avLst/>
            <a:gdLst>
              <a:gd name="connsiteX0" fmla="*/ 0 w 7035993"/>
              <a:gd name="connsiteY0" fmla="*/ 56055 h 576317"/>
              <a:gd name="connsiteX1" fmla="*/ 835572 w 7035993"/>
              <a:gd name="connsiteY1" fmla="*/ 213710 h 576317"/>
              <a:gd name="connsiteX2" fmla="*/ 1450427 w 7035993"/>
              <a:gd name="connsiteY2" fmla="*/ 87586 h 576317"/>
              <a:gd name="connsiteX3" fmla="*/ 1860331 w 7035993"/>
              <a:gd name="connsiteY3" fmla="*/ 276772 h 576317"/>
              <a:gd name="connsiteX4" fmla="*/ 2396358 w 7035993"/>
              <a:gd name="connsiteY4" fmla="*/ 56055 h 576317"/>
              <a:gd name="connsiteX5" fmla="*/ 2885089 w 7035993"/>
              <a:gd name="connsiteY5" fmla="*/ 24523 h 576317"/>
              <a:gd name="connsiteX6" fmla="*/ 3720662 w 7035993"/>
              <a:gd name="connsiteY6" fmla="*/ 371365 h 576317"/>
              <a:gd name="connsiteX7" fmla="*/ 5470634 w 7035993"/>
              <a:gd name="connsiteY7" fmla="*/ 387130 h 576317"/>
              <a:gd name="connsiteX8" fmla="*/ 6542689 w 7035993"/>
              <a:gd name="connsiteY8" fmla="*/ 245241 h 576317"/>
              <a:gd name="connsiteX9" fmla="*/ 7015655 w 7035993"/>
              <a:gd name="connsiteY9" fmla="*/ 402896 h 576317"/>
              <a:gd name="connsiteX10" fmla="*/ 6905296 w 7035993"/>
              <a:gd name="connsiteY10" fmla="*/ 576317 h 57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35993" h="576317">
                <a:moveTo>
                  <a:pt x="0" y="56055"/>
                </a:moveTo>
                <a:cubicBezTo>
                  <a:pt x="296917" y="132255"/>
                  <a:pt x="593834" y="208455"/>
                  <a:pt x="835572" y="213710"/>
                </a:cubicBezTo>
                <a:cubicBezTo>
                  <a:pt x="1077310" y="218965"/>
                  <a:pt x="1279634" y="77076"/>
                  <a:pt x="1450427" y="87586"/>
                </a:cubicBezTo>
                <a:cubicBezTo>
                  <a:pt x="1621220" y="98096"/>
                  <a:pt x="1702676" y="282027"/>
                  <a:pt x="1860331" y="276772"/>
                </a:cubicBezTo>
                <a:cubicBezTo>
                  <a:pt x="2017986" y="271517"/>
                  <a:pt x="2225565" y="98096"/>
                  <a:pt x="2396358" y="56055"/>
                </a:cubicBezTo>
                <a:cubicBezTo>
                  <a:pt x="2567151" y="14014"/>
                  <a:pt x="2664372" y="-28029"/>
                  <a:pt x="2885089" y="24523"/>
                </a:cubicBezTo>
                <a:cubicBezTo>
                  <a:pt x="3105806" y="77075"/>
                  <a:pt x="3289738" y="310930"/>
                  <a:pt x="3720662" y="371365"/>
                </a:cubicBezTo>
                <a:cubicBezTo>
                  <a:pt x="4151586" y="431800"/>
                  <a:pt x="5000296" y="408151"/>
                  <a:pt x="5470634" y="387130"/>
                </a:cubicBezTo>
                <a:cubicBezTo>
                  <a:pt x="5940972" y="366109"/>
                  <a:pt x="6285186" y="242613"/>
                  <a:pt x="6542689" y="245241"/>
                </a:cubicBezTo>
                <a:cubicBezTo>
                  <a:pt x="6800192" y="247869"/>
                  <a:pt x="6955221" y="347717"/>
                  <a:pt x="7015655" y="402896"/>
                </a:cubicBezTo>
                <a:cubicBezTo>
                  <a:pt x="7076090" y="458075"/>
                  <a:pt x="6990693" y="517196"/>
                  <a:pt x="6905296" y="576317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A4176A-9CFA-BF4C-ACD2-B07302646B7B}"/>
              </a:ext>
            </a:extLst>
          </p:cNvPr>
          <p:cNvSpPr/>
          <p:nvPr/>
        </p:nvSpPr>
        <p:spPr>
          <a:xfrm>
            <a:off x="2806262" y="4713890"/>
            <a:ext cx="7094483" cy="998514"/>
          </a:xfrm>
          <a:custGeom>
            <a:avLst/>
            <a:gdLst>
              <a:gd name="connsiteX0" fmla="*/ 7094483 w 7094483"/>
              <a:gd name="connsiteY0" fmla="*/ 378373 h 998514"/>
              <a:gd name="connsiteX1" fmla="*/ 5328745 w 7094483"/>
              <a:gd name="connsiteY1" fmla="*/ 867104 h 998514"/>
              <a:gd name="connsiteX2" fmla="*/ 2159876 w 7094483"/>
              <a:gd name="connsiteY2" fmla="*/ 930166 h 998514"/>
              <a:gd name="connsiteX3" fmla="*/ 0 w 7094483"/>
              <a:gd name="connsiteY3" fmla="*/ 0 h 99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3" h="998514">
                <a:moveTo>
                  <a:pt x="7094483" y="378373"/>
                </a:moveTo>
                <a:cubicBezTo>
                  <a:pt x="6622831" y="576756"/>
                  <a:pt x="6151179" y="775139"/>
                  <a:pt x="5328745" y="867104"/>
                </a:cubicBezTo>
                <a:cubicBezTo>
                  <a:pt x="4506311" y="959069"/>
                  <a:pt x="3048000" y="1074683"/>
                  <a:pt x="2159876" y="930166"/>
                </a:cubicBezTo>
                <a:cubicBezTo>
                  <a:pt x="1271752" y="785649"/>
                  <a:pt x="635876" y="392824"/>
                  <a:pt x="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34E3C72-868F-9840-BFE2-D0943CE9E66F}"/>
              </a:ext>
            </a:extLst>
          </p:cNvPr>
          <p:cNvSpPr/>
          <p:nvPr/>
        </p:nvSpPr>
        <p:spPr>
          <a:xfrm>
            <a:off x="2033752" y="2304522"/>
            <a:ext cx="8135007" cy="1226954"/>
          </a:xfrm>
          <a:custGeom>
            <a:avLst/>
            <a:gdLst>
              <a:gd name="connsiteX0" fmla="*/ 0 w 8135007"/>
              <a:gd name="connsiteY0" fmla="*/ 1226954 h 1226954"/>
              <a:gd name="connsiteX1" fmla="*/ 1277007 w 8135007"/>
              <a:gd name="connsiteY1" fmla="*/ 501740 h 1226954"/>
              <a:gd name="connsiteX2" fmla="*/ 3121572 w 8135007"/>
              <a:gd name="connsiteY2" fmla="*/ 44540 h 1226954"/>
              <a:gd name="connsiteX3" fmla="*/ 5439103 w 8135007"/>
              <a:gd name="connsiteY3" fmla="*/ 60306 h 1226954"/>
              <a:gd name="connsiteX4" fmla="*/ 8135007 w 8135007"/>
              <a:gd name="connsiteY4" fmla="*/ 422912 h 122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007" h="1226954">
                <a:moveTo>
                  <a:pt x="0" y="1226954"/>
                </a:moveTo>
                <a:cubicBezTo>
                  <a:pt x="378372" y="962881"/>
                  <a:pt x="756745" y="698809"/>
                  <a:pt x="1277007" y="501740"/>
                </a:cubicBezTo>
                <a:cubicBezTo>
                  <a:pt x="1797269" y="304671"/>
                  <a:pt x="2427889" y="118112"/>
                  <a:pt x="3121572" y="44540"/>
                </a:cubicBezTo>
                <a:cubicBezTo>
                  <a:pt x="3815255" y="-29032"/>
                  <a:pt x="4603531" y="-2756"/>
                  <a:pt x="5439103" y="60306"/>
                </a:cubicBezTo>
                <a:cubicBezTo>
                  <a:pt x="6274675" y="123368"/>
                  <a:pt x="7204841" y="273140"/>
                  <a:pt x="8135007" y="422912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nector 14">
            <a:extLst>
              <a:ext uri="{FF2B5EF4-FFF2-40B4-BE49-F238E27FC236}">
                <a16:creationId xmlns:a16="http://schemas.microsoft.com/office/drawing/2014/main" id="{AD9E4BFE-DE7F-D743-BCCD-485835326BEF}"/>
              </a:ext>
            </a:extLst>
          </p:cNvPr>
          <p:cNvSpPr/>
          <p:nvPr/>
        </p:nvSpPr>
        <p:spPr>
          <a:xfrm>
            <a:off x="4117305" y="4280922"/>
            <a:ext cx="3249435" cy="969948"/>
          </a:xfrm>
          <a:prstGeom prst="flowChartConnector">
            <a:avLst/>
          </a:prstGeom>
          <a:noFill/>
          <a:ln w="28575" cmpd="sng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78884-3E14-6149-B55E-AFFFDAF4B57C}"/>
              </a:ext>
            </a:extLst>
          </p:cNvPr>
          <p:cNvSpPr txBox="1"/>
          <p:nvPr/>
        </p:nvSpPr>
        <p:spPr>
          <a:xfrm>
            <a:off x="5213491" y="4797444"/>
            <a:ext cx="105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chain</a:t>
            </a:r>
          </a:p>
        </p:txBody>
      </p:sp>
    </p:spTree>
    <p:extLst>
      <p:ext uri="{BB962C8B-B14F-4D97-AF65-F5344CB8AC3E}">
        <p14:creationId xmlns:p14="http://schemas.microsoft.com/office/powerpoint/2010/main" val="30057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A79441-41D1-CB46-9C57-A2BF28EB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47181" y="2118899"/>
            <a:ext cx="4597058" cy="30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667B3-871B-DD40-9388-7F409B2B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57" y="1912177"/>
            <a:ext cx="5374101" cy="3337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3744FB-A16C-A74A-A9FA-DFDF0529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2" y="3376179"/>
            <a:ext cx="2262689" cy="1474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9493C9-F308-6C4C-BCA0-873659FE0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266" y="3729615"/>
            <a:ext cx="1305373" cy="14283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26E23D-FDBA-D44E-9787-CA9FF227A068}"/>
              </a:ext>
            </a:extLst>
          </p:cNvPr>
          <p:cNvSpPr txBox="1"/>
          <p:nvPr/>
        </p:nvSpPr>
        <p:spPr>
          <a:xfrm>
            <a:off x="10397091" y="2987206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B552A0-CADF-9F47-AB6E-2821878B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788" y="1963423"/>
            <a:ext cx="1305373" cy="14283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B29A8F-BA8B-AE48-90EB-7C83AF11F429}"/>
              </a:ext>
            </a:extLst>
          </p:cNvPr>
          <p:cNvSpPr txBox="1"/>
          <p:nvPr/>
        </p:nvSpPr>
        <p:spPr>
          <a:xfrm>
            <a:off x="4564764" y="5150878"/>
            <a:ext cx="3582743" cy="797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Cloud Provider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6FE5FA-671B-6745-85B7-C671CF903B99}"/>
              </a:ext>
            </a:extLst>
          </p:cNvPr>
          <p:cNvGrpSpPr/>
          <p:nvPr/>
        </p:nvGrpSpPr>
        <p:grpSpPr>
          <a:xfrm>
            <a:off x="1546470" y="3645637"/>
            <a:ext cx="1344853" cy="1127565"/>
            <a:chOff x="1546470" y="3645637"/>
            <a:chExt cx="1344853" cy="1127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FA0D2-DEA2-1C4C-8B62-AE9E5AFD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9337" y="3834824"/>
              <a:ext cx="309586" cy="3340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BF39F6-A40C-C342-9578-C59397FC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1737" y="4239477"/>
              <a:ext cx="309586" cy="3340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26EA16E-7046-A04E-AE85-42F3F391C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9024" y="4439175"/>
              <a:ext cx="309586" cy="3340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D83644-816C-5343-A25F-00DF9E56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470" y="3645637"/>
              <a:ext cx="309586" cy="33402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8B4079-97D3-004D-87C9-AAAD424BE3FC}"/>
              </a:ext>
            </a:extLst>
          </p:cNvPr>
          <p:cNvSpPr txBox="1"/>
          <p:nvPr/>
        </p:nvSpPr>
        <p:spPr>
          <a:xfrm>
            <a:off x="9442990" y="5139335"/>
            <a:ext cx="225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Tenants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Outsourcing VNF Chains</a:t>
            </a:r>
            <a:r>
              <a:rPr lang="en-US" sz="4000" dirty="0"/>
              <a:t> to the Cloud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70C8242-8592-4540-AC26-D4F21EDB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206E17-6B12-8949-B783-D82CAFDD1811}"/>
              </a:ext>
            </a:extLst>
          </p:cNvPr>
          <p:cNvSpPr/>
          <p:nvPr/>
        </p:nvSpPr>
        <p:spPr>
          <a:xfrm>
            <a:off x="2979683" y="4531711"/>
            <a:ext cx="7035993" cy="576317"/>
          </a:xfrm>
          <a:custGeom>
            <a:avLst/>
            <a:gdLst>
              <a:gd name="connsiteX0" fmla="*/ 0 w 7035993"/>
              <a:gd name="connsiteY0" fmla="*/ 56055 h 576317"/>
              <a:gd name="connsiteX1" fmla="*/ 835572 w 7035993"/>
              <a:gd name="connsiteY1" fmla="*/ 213710 h 576317"/>
              <a:gd name="connsiteX2" fmla="*/ 1450427 w 7035993"/>
              <a:gd name="connsiteY2" fmla="*/ 87586 h 576317"/>
              <a:gd name="connsiteX3" fmla="*/ 1860331 w 7035993"/>
              <a:gd name="connsiteY3" fmla="*/ 276772 h 576317"/>
              <a:gd name="connsiteX4" fmla="*/ 2396358 w 7035993"/>
              <a:gd name="connsiteY4" fmla="*/ 56055 h 576317"/>
              <a:gd name="connsiteX5" fmla="*/ 2885089 w 7035993"/>
              <a:gd name="connsiteY5" fmla="*/ 24523 h 576317"/>
              <a:gd name="connsiteX6" fmla="*/ 3720662 w 7035993"/>
              <a:gd name="connsiteY6" fmla="*/ 371365 h 576317"/>
              <a:gd name="connsiteX7" fmla="*/ 5470634 w 7035993"/>
              <a:gd name="connsiteY7" fmla="*/ 387130 h 576317"/>
              <a:gd name="connsiteX8" fmla="*/ 6542689 w 7035993"/>
              <a:gd name="connsiteY8" fmla="*/ 245241 h 576317"/>
              <a:gd name="connsiteX9" fmla="*/ 7015655 w 7035993"/>
              <a:gd name="connsiteY9" fmla="*/ 402896 h 576317"/>
              <a:gd name="connsiteX10" fmla="*/ 6905296 w 7035993"/>
              <a:gd name="connsiteY10" fmla="*/ 576317 h 57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35993" h="576317">
                <a:moveTo>
                  <a:pt x="0" y="56055"/>
                </a:moveTo>
                <a:cubicBezTo>
                  <a:pt x="296917" y="132255"/>
                  <a:pt x="593834" y="208455"/>
                  <a:pt x="835572" y="213710"/>
                </a:cubicBezTo>
                <a:cubicBezTo>
                  <a:pt x="1077310" y="218965"/>
                  <a:pt x="1279634" y="77076"/>
                  <a:pt x="1450427" y="87586"/>
                </a:cubicBezTo>
                <a:cubicBezTo>
                  <a:pt x="1621220" y="98096"/>
                  <a:pt x="1702676" y="282027"/>
                  <a:pt x="1860331" y="276772"/>
                </a:cubicBezTo>
                <a:cubicBezTo>
                  <a:pt x="2017986" y="271517"/>
                  <a:pt x="2225565" y="98096"/>
                  <a:pt x="2396358" y="56055"/>
                </a:cubicBezTo>
                <a:cubicBezTo>
                  <a:pt x="2567151" y="14014"/>
                  <a:pt x="2664372" y="-28029"/>
                  <a:pt x="2885089" y="24523"/>
                </a:cubicBezTo>
                <a:cubicBezTo>
                  <a:pt x="3105806" y="77075"/>
                  <a:pt x="3289738" y="310930"/>
                  <a:pt x="3720662" y="371365"/>
                </a:cubicBezTo>
                <a:cubicBezTo>
                  <a:pt x="4151586" y="431800"/>
                  <a:pt x="5000296" y="408151"/>
                  <a:pt x="5470634" y="387130"/>
                </a:cubicBezTo>
                <a:cubicBezTo>
                  <a:pt x="5940972" y="366109"/>
                  <a:pt x="6285186" y="242613"/>
                  <a:pt x="6542689" y="245241"/>
                </a:cubicBezTo>
                <a:cubicBezTo>
                  <a:pt x="6800192" y="247869"/>
                  <a:pt x="6955221" y="347717"/>
                  <a:pt x="7015655" y="402896"/>
                </a:cubicBezTo>
                <a:cubicBezTo>
                  <a:pt x="7076090" y="458075"/>
                  <a:pt x="6990693" y="517196"/>
                  <a:pt x="6905296" y="576317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A4176A-9CFA-BF4C-ACD2-B07302646B7B}"/>
              </a:ext>
            </a:extLst>
          </p:cNvPr>
          <p:cNvSpPr/>
          <p:nvPr/>
        </p:nvSpPr>
        <p:spPr>
          <a:xfrm>
            <a:off x="2806262" y="4713890"/>
            <a:ext cx="7094483" cy="998514"/>
          </a:xfrm>
          <a:custGeom>
            <a:avLst/>
            <a:gdLst>
              <a:gd name="connsiteX0" fmla="*/ 7094483 w 7094483"/>
              <a:gd name="connsiteY0" fmla="*/ 378373 h 998514"/>
              <a:gd name="connsiteX1" fmla="*/ 5328745 w 7094483"/>
              <a:gd name="connsiteY1" fmla="*/ 867104 h 998514"/>
              <a:gd name="connsiteX2" fmla="*/ 2159876 w 7094483"/>
              <a:gd name="connsiteY2" fmla="*/ 930166 h 998514"/>
              <a:gd name="connsiteX3" fmla="*/ 0 w 7094483"/>
              <a:gd name="connsiteY3" fmla="*/ 0 h 99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3" h="998514">
                <a:moveTo>
                  <a:pt x="7094483" y="378373"/>
                </a:moveTo>
                <a:cubicBezTo>
                  <a:pt x="6622831" y="576756"/>
                  <a:pt x="6151179" y="775139"/>
                  <a:pt x="5328745" y="867104"/>
                </a:cubicBezTo>
                <a:cubicBezTo>
                  <a:pt x="4506311" y="959069"/>
                  <a:pt x="3048000" y="1074683"/>
                  <a:pt x="2159876" y="930166"/>
                </a:cubicBezTo>
                <a:cubicBezTo>
                  <a:pt x="1271752" y="785649"/>
                  <a:pt x="635876" y="392824"/>
                  <a:pt x="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34E3C72-868F-9840-BFE2-D0943CE9E66F}"/>
              </a:ext>
            </a:extLst>
          </p:cNvPr>
          <p:cNvSpPr/>
          <p:nvPr/>
        </p:nvSpPr>
        <p:spPr>
          <a:xfrm>
            <a:off x="2033752" y="2304522"/>
            <a:ext cx="8135007" cy="1226954"/>
          </a:xfrm>
          <a:custGeom>
            <a:avLst/>
            <a:gdLst>
              <a:gd name="connsiteX0" fmla="*/ 0 w 8135007"/>
              <a:gd name="connsiteY0" fmla="*/ 1226954 h 1226954"/>
              <a:gd name="connsiteX1" fmla="*/ 1277007 w 8135007"/>
              <a:gd name="connsiteY1" fmla="*/ 501740 h 1226954"/>
              <a:gd name="connsiteX2" fmla="*/ 3121572 w 8135007"/>
              <a:gd name="connsiteY2" fmla="*/ 44540 h 1226954"/>
              <a:gd name="connsiteX3" fmla="*/ 5439103 w 8135007"/>
              <a:gd name="connsiteY3" fmla="*/ 60306 h 1226954"/>
              <a:gd name="connsiteX4" fmla="*/ 8135007 w 8135007"/>
              <a:gd name="connsiteY4" fmla="*/ 422912 h 122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007" h="1226954">
                <a:moveTo>
                  <a:pt x="0" y="1226954"/>
                </a:moveTo>
                <a:cubicBezTo>
                  <a:pt x="378372" y="962881"/>
                  <a:pt x="756745" y="698809"/>
                  <a:pt x="1277007" y="501740"/>
                </a:cubicBezTo>
                <a:cubicBezTo>
                  <a:pt x="1797269" y="304671"/>
                  <a:pt x="2427889" y="118112"/>
                  <a:pt x="3121572" y="44540"/>
                </a:cubicBezTo>
                <a:cubicBezTo>
                  <a:pt x="3815255" y="-29032"/>
                  <a:pt x="4603531" y="-2756"/>
                  <a:pt x="5439103" y="60306"/>
                </a:cubicBezTo>
                <a:cubicBezTo>
                  <a:pt x="6274675" y="123368"/>
                  <a:pt x="7204841" y="273140"/>
                  <a:pt x="8135007" y="422912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nector 14">
            <a:extLst>
              <a:ext uri="{FF2B5EF4-FFF2-40B4-BE49-F238E27FC236}">
                <a16:creationId xmlns:a16="http://schemas.microsoft.com/office/drawing/2014/main" id="{AD9E4BFE-DE7F-D743-BCCD-485835326BEF}"/>
              </a:ext>
            </a:extLst>
          </p:cNvPr>
          <p:cNvSpPr/>
          <p:nvPr/>
        </p:nvSpPr>
        <p:spPr>
          <a:xfrm>
            <a:off x="4117305" y="4280922"/>
            <a:ext cx="3249435" cy="969948"/>
          </a:xfrm>
          <a:prstGeom prst="flowChartConnector">
            <a:avLst/>
          </a:prstGeom>
          <a:noFill/>
          <a:ln w="28575" cmpd="sng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78884-3E14-6149-B55E-AFFFDAF4B57C}"/>
              </a:ext>
            </a:extLst>
          </p:cNvPr>
          <p:cNvSpPr txBox="1"/>
          <p:nvPr/>
        </p:nvSpPr>
        <p:spPr>
          <a:xfrm>
            <a:off x="5213491" y="4797444"/>
            <a:ext cx="105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chain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93343A-5856-8148-9AD3-A152D9872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50" t="33338" r="6956" b="31464"/>
          <a:stretch/>
        </p:blipFill>
        <p:spPr>
          <a:xfrm>
            <a:off x="2341217" y="5894570"/>
            <a:ext cx="3987819" cy="9049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54AFDE-81BA-B244-AAD6-8A65EF3EBE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440" b="26888"/>
          <a:stretch/>
        </p:blipFill>
        <p:spPr>
          <a:xfrm>
            <a:off x="6778819" y="5664956"/>
            <a:ext cx="2737376" cy="10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Challenges </a:t>
            </a:r>
            <a:r>
              <a:rPr lang="en-US" sz="4000" dirty="0"/>
              <a:t>of outsourcing VNF Chains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70C8242-8592-4540-AC26-D4F21EDB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42E568-410E-1240-84D0-7886E499A581}"/>
              </a:ext>
            </a:extLst>
          </p:cNvPr>
          <p:cNvGrpSpPr/>
          <p:nvPr/>
        </p:nvGrpSpPr>
        <p:grpSpPr>
          <a:xfrm>
            <a:off x="895352" y="1912177"/>
            <a:ext cx="10802662" cy="4036466"/>
            <a:chOff x="895352" y="1912177"/>
            <a:chExt cx="10802662" cy="403646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B29A8F-BA8B-AE48-90EB-7C83AF11F429}"/>
                </a:ext>
              </a:extLst>
            </p:cNvPr>
            <p:cNvSpPr txBox="1"/>
            <p:nvPr/>
          </p:nvSpPr>
          <p:spPr>
            <a:xfrm>
              <a:off x="4564764" y="5150878"/>
              <a:ext cx="3582743" cy="797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Cloud Provider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2A79441-41D1-CB46-9C57-A2BF28EB4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847181" y="2118899"/>
              <a:ext cx="4597058" cy="3087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5667B3-871B-DD40-9388-7F409B2B7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0857" y="1912177"/>
              <a:ext cx="5374101" cy="33376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3744FB-A16C-A74A-A9FA-DFDF0529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352" y="3376179"/>
              <a:ext cx="2262689" cy="14747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9493C9-F308-6C4C-BCA0-873659FE0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8266" y="3729615"/>
              <a:ext cx="1305373" cy="1428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26E23D-FDBA-D44E-9787-CA9FF227A068}"/>
                </a:ext>
              </a:extLst>
            </p:cNvPr>
            <p:cNvSpPr txBox="1"/>
            <p:nvPr/>
          </p:nvSpPr>
          <p:spPr>
            <a:xfrm>
              <a:off x="10397091" y="2987206"/>
              <a:ext cx="6094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B552A0-CADF-9F47-AB6E-2821878B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7788" y="1963423"/>
              <a:ext cx="1305373" cy="142834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6FE5FA-671B-6745-85B7-C671CF903B99}"/>
                </a:ext>
              </a:extLst>
            </p:cNvPr>
            <p:cNvGrpSpPr/>
            <p:nvPr/>
          </p:nvGrpSpPr>
          <p:grpSpPr>
            <a:xfrm>
              <a:off x="1546470" y="3645637"/>
              <a:ext cx="1344853" cy="1127565"/>
              <a:chOff x="1546470" y="3645637"/>
              <a:chExt cx="1344853" cy="112756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53FA0D2-DEA2-1C4C-8B62-AE9E5AFDE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9337" y="3834824"/>
                <a:ext cx="309586" cy="33402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DBF39F6-A40C-C342-9578-C59397FC6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1737" y="4239477"/>
                <a:ext cx="309586" cy="334027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26EA16E-7046-A04E-AE85-42F3F391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9024" y="4439175"/>
                <a:ext cx="309586" cy="3340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3D83644-816C-5343-A25F-00DF9E568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6470" y="3645637"/>
                <a:ext cx="309586" cy="334027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8B4079-97D3-004D-87C9-AAAD424BE3FC}"/>
                </a:ext>
              </a:extLst>
            </p:cNvPr>
            <p:cNvSpPr txBox="1"/>
            <p:nvPr/>
          </p:nvSpPr>
          <p:spPr>
            <a:xfrm>
              <a:off x="9442990" y="5139335"/>
              <a:ext cx="2255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Tenants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206E17-6B12-8949-B783-D82CAFDD1811}"/>
                </a:ext>
              </a:extLst>
            </p:cNvPr>
            <p:cNvSpPr/>
            <p:nvPr/>
          </p:nvSpPr>
          <p:spPr>
            <a:xfrm>
              <a:off x="2979683" y="4531711"/>
              <a:ext cx="7035993" cy="576317"/>
            </a:xfrm>
            <a:custGeom>
              <a:avLst/>
              <a:gdLst>
                <a:gd name="connsiteX0" fmla="*/ 0 w 7035993"/>
                <a:gd name="connsiteY0" fmla="*/ 56055 h 576317"/>
                <a:gd name="connsiteX1" fmla="*/ 835572 w 7035993"/>
                <a:gd name="connsiteY1" fmla="*/ 213710 h 576317"/>
                <a:gd name="connsiteX2" fmla="*/ 1450427 w 7035993"/>
                <a:gd name="connsiteY2" fmla="*/ 87586 h 576317"/>
                <a:gd name="connsiteX3" fmla="*/ 1860331 w 7035993"/>
                <a:gd name="connsiteY3" fmla="*/ 276772 h 576317"/>
                <a:gd name="connsiteX4" fmla="*/ 2396358 w 7035993"/>
                <a:gd name="connsiteY4" fmla="*/ 56055 h 576317"/>
                <a:gd name="connsiteX5" fmla="*/ 2885089 w 7035993"/>
                <a:gd name="connsiteY5" fmla="*/ 24523 h 576317"/>
                <a:gd name="connsiteX6" fmla="*/ 3720662 w 7035993"/>
                <a:gd name="connsiteY6" fmla="*/ 371365 h 576317"/>
                <a:gd name="connsiteX7" fmla="*/ 5470634 w 7035993"/>
                <a:gd name="connsiteY7" fmla="*/ 387130 h 576317"/>
                <a:gd name="connsiteX8" fmla="*/ 6542689 w 7035993"/>
                <a:gd name="connsiteY8" fmla="*/ 245241 h 576317"/>
                <a:gd name="connsiteX9" fmla="*/ 7015655 w 7035993"/>
                <a:gd name="connsiteY9" fmla="*/ 402896 h 576317"/>
                <a:gd name="connsiteX10" fmla="*/ 6905296 w 7035993"/>
                <a:gd name="connsiteY10" fmla="*/ 576317 h 57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5993" h="576317">
                  <a:moveTo>
                    <a:pt x="0" y="56055"/>
                  </a:moveTo>
                  <a:cubicBezTo>
                    <a:pt x="296917" y="132255"/>
                    <a:pt x="593834" y="208455"/>
                    <a:pt x="835572" y="213710"/>
                  </a:cubicBezTo>
                  <a:cubicBezTo>
                    <a:pt x="1077310" y="218965"/>
                    <a:pt x="1279634" y="77076"/>
                    <a:pt x="1450427" y="87586"/>
                  </a:cubicBezTo>
                  <a:cubicBezTo>
                    <a:pt x="1621220" y="98096"/>
                    <a:pt x="1702676" y="282027"/>
                    <a:pt x="1860331" y="276772"/>
                  </a:cubicBezTo>
                  <a:cubicBezTo>
                    <a:pt x="2017986" y="271517"/>
                    <a:pt x="2225565" y="98096"/>
                    <a:pt x="2396358" y="56055"/>
                  </a:cubicBezTo>
                  <a:cubicBezTo>
                    <a:pt x="2567151" y="14014"/>
                    <a:pt x="2664372" y="-28029"/>
                    <a:pt x="2885089" y="24523"/>
                  </a:cubicBezTo>
                  <a:cubicBezTo>
                    <a:pt x="3105806" y="77075"/>
                    <a:pt x="3289738" y="310930"/>
                    <a:pt x="3720662" y="371365"/>
                  </a:cubicBezTo>
                  <a:cubicBezTo>
                    <a:pt x="4151586" y="431800"/>
                    <a:pt x="5000296" y="408151"/>
                    <a:pt x="5470634" y="387130"/>
                  </a:cubicBezTo>
                  <a:cubicBezTo>
                    <a:pt x="5940972" y="366109"/>
                    <a:pt x="6285186" y="242613"/>
                    <a:pt x="6542689" y="245241"/>
                  </a:cubicBezTo>
                  <a:cubicBezTo>
                    <a:pt x="6800192" y="247869"/>
                    <a:pt x="6955221" y="347717"/>
                    <a:pt x="7015655" y="402896"/>
                  </a:cubicBezTo>
                  <a:cubicBezTo>
                    <a:pt x="7076090" y="458075"/>
                    <a:pt x="6990693" y="517196"/>
                    <a:pt x="6905296" y="576317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0A4176A-9CFA-BF4C-ACD2-B07302646B7B}"/>
                </a:ext>
              </a:extLst>
            </p:cNvPr>
            <p:cNvSpPr/>
            <p:nvPr/>
          </p:nvSpPr>
          <p:spPr>
            <a:xfrm>
              <a:off x="2806262" y="4713890"/>
              <a:ext cx="7094483" cy="998514"/>
            </a:xfrm>
            <a:custGeom>
              <a:avLst/>
              <a:gdLst>
                <a:gd name="connsiteX0" fmla="*/ 7094483 w 7094483"/>
                <a:gd name="connsiteY0" fmla="*/ 378373 h 998514"/>
                <a:gd name="connsiteX1" fmla="*/ 5328745 w 7094483"/>
                <a:gd name="connsiteY1" fmla="*/ 867104 h 998514"/>
                <a:gd name="connsiteX2" fmla="*/ 2159876 w 7094483"/>
                <a:gd name="connsiteY2" fmla="*/ 930166 h 998514"/>
                <a:gd name="connsiteX3" fmla="*/ 0 w 7094483"/>
                <a:gd name="connsiteY3" fmla="*/ 0 h 99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94483" h="998514">
                  <a:moveTo>
                    <a:pt x="7094483" y="378373"/>
                  </a:moveTo>
                  <a:cubicBezTo>
                    <a:pt x="6622831" y="576756"/>
                    <a:pt x="6151179" y="775139"/>
                    <a:pt x="5328745" y="867104"/>
                  </a:cubicBezTo>
                  <a:cubicBezTo>
                    <a:pt x="4506311" y="959069"/>
                    <a:pt x="3048000" y="1074683"/>
                    <a:pt x="2159876" y="930166"/>
                  </a:cubicBezTo>
                  <a:cubicBezTo>
                    <a:pt x="1271752" y="785649"/>
                    <a:pt x="635876" y="392824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34E3C72-868F-9840-BFE2-D0943CE9E66F}"/>
                </a:ext>
              </a:extLst>
            </p:cNvPr>
            <p:cNvSpPr/>
            <p:nvPr/>
          </p:nvSpPr>
          <p:spPr>
            <a:xfrm>
              <a:off x="2033752" y="2304522"/>
              <a:ext cx="8135007" cy="1226954"/>
            </a:xfrm>
            <a:custGeom>
              <a:avLst/>
              <a:gdLst>
                <a:gd name="connsiteX0" fmla="*/ 0 w 8135007"/>
                <a:gd name="connsiteY0" fmla="*/ 1226954 h 1226954"/>
                <a:gd name="connsiteX1" fmla="*/ 1277007 w 8135007"/>
                <a:gd name="connsiteY1" fmla="*/ 501740 h 1226954"/>
                <a:gd name="connsiteX2" fmla="*/ 3121572 w 8135007"/>
                <a:gd name="connsiteY2" fmla="*/ 44540 h 1226954"/>
                <a:gd name="connsiteX3" fmla="*/ 5439103 w 8135007"/>
                <a:gd name="connsiteY3" fmla="*/ 60306 h 1226954"/>
                <a:gd name="connsiteX4" fmla="*/ 8135007 w 8135007"/>
                <a:gd name="connsiteY4" fmla="*/ 422912 h 122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35007" h="1226954">
                  <a:moveTo>
                    <a:pt x="0" y="1226954"/>
                  </a:moveTo>
                  <a:cubicBezTo>
                    <a:pt x="378372" y="962881"/>
                    <a:pt x="756745" y="698809"/>
                    <a:pt x="1277007" y="501740"/>
                  </a:cubicBezTo>
                  <a:cubicBezTo>
                    <a:pt x="1797269" y="304671"/>
                    <a:pt x="2427889" y="118112"/>
                    <a:pt x="3121572" y="44540"/>
                  </a:cubicBezTo>
                  <a:cubicBezTo>
                    <a:pt x="3815255" y="-29032"/>
                    <a:pt x="4603531" y="-2756"/>
                    <a:pt x="5439103" y="60306"/>
                  </a:cubicBezTo>
                  <a:cubicBezTo>
                    <a:pt x="6274675" y="123368"/>
                    <a:pt x="7204841" y="273140"/>
                    <a:pt x="8135007" y="422912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nector 14">
              <a:extLst>
                <a:ext uri="{FF2B5EF4-FFF2-40B4-BE49-F238E27FC236}">
                  <a16:creationId xmlns:a16="http://schemas.microsoft.com/office/drawing/2014/main" id="{AD9E4BFE-DE7F-D743-BCCD-485835326BEF}"/>
                </a:ext>
              </a:extLst>
            </p:cNvPr>
            <p:cNvSpPr/>
            <p:nvPr/>
          </p:nvSpPr>
          <p:spPr>
            <a:xfrm>
              <a:off x="4117305" y="4280922"/>
              <a:ext cx="3249435" cy="969948"/>
            </a:xfrm>
            <a:prstGeom prst="flowChartConnector">
              <a:avLst/>
            </a:prstGeom>
            <a:noFill/>
            <a:ln w="28575" cmpd="sng">
              <a:solidFill>
                <a:srgbClr val="FF4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F78884-3E14-6149-B55E-AFFFDAF4B57C}"/>
                </a:ext>
              </a:extLst>
            </p:cNvPr>
            <p:cNvSpPr txBox="1"/>
            <p:nvPr/>
          </p:nvSpPr>
          <p:spPr>
            <a:xfrm>
              <a:off x="5213491" y="4797444"/>
              <a:ext cx="1057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40FF"/>
                  </a:solidFill>
                </a:rPr>
                <a:t>chain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293343A-5856-8148-9AD3-A152D9872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50" t="33338" r="6956" b="31464"/>
          <a:stretch/>
        </p:blipFill>
        <p:spPr>
          <a:xfrm>
            <a:off x="2341217" y="5894570"/>
            <a:ext cx="3987819" cy="9049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54AFDE-81BA-B244-AAD6-8A65EF3EBE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440" b="26888"/>
          <a:stretch/>
        </p:blipFill>
        <p:spPr>
          <a:xfrm>
            <a:off x="6778819" y="5664956"/>
            <a:ext cx="2737376" cy="10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00209 0.0657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2A79441-41D1-CB46-9C57-A2BF28EB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47181" y="2560347"/>
            <a:ext cx="4597058" cy="30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667B3-871B-DD40-9388-7F409B2B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57" y="2353625"/>
            <a:ext cx="5374101" cy="3337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3744FB-A16C-A74A-A9FA-DFDF0529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2" y="3817627"/>
            <a:ext cx="2262689" cy="1474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9493C9-F308-6C4C-BCA0-873659FE0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266" y="4171063"/>
            <a:ext cx="1305373" cy="14283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26E23D-FDBA-D44E-9787-CA9FF227A068}"/>
              </a:ext>
            </a:extLst>
          </p:cNvPr>
          <p:cNvSpPr txBox="1"/>
          <p:nvPr/>
        </p:nvSpPr>
        <p:spPr>
          <a:xfrm>
            <a:off x="10397091" y="3428654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B552A0-CADF-9F47-AB6E-2821878B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788" y="2404871"/>
            <a:ext cx="1305373" cy="14283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B29A8F-BA8B-AE48-90EB-7C83AF11F429}"/>
              </a:ext>
            </a:extLst>
          </p:cNvPr>
          <p:cNvSpPr txBox="1"/>
          <p:nvPr/>
        </p:nvSpPr>
        <p:spPr>
          <a:xfrm>
            <a:off x="4564764" y="5592326"/>
            <a:ext cx="3582743" cy="797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Cloud Provider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6FE5FA-671B-6745-85B7-C671CF903B99}"/>
              </a:ext>
            </a:extLst>
          </p:cNvPr>
          <p:cNvGrpSpPr/>
          <p:nvPr/>
        </p:nvGrpSpPr>
        <p:grpSpPr>
          <a:xfrm>
            <a:off x="1546470" y="4087085"/>
            <a:ext cx="1344853" cy="1127565"/>
            <a:chOff x="1546470" y="3645637"/>
            <a:chExt cx="1344853" cy="1127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FA0D2-DEA2-1C4C-8B62-AE9E5AFD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9337" y="3834824"/>
              <a:ext cx="309586" cy="3340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BF39F6-A40C-C342-9578-C59397FC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1737" y="4239477"/>
              <a:ext cx="309586" cy="3340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26EA16E-7046-A04E-AE85-42F3F391C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9024" y="4439175"/>
              <a:ext cx="309586" cy="3340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D83644-816C-5343-A25F-00DF9E56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470" y="3645637"/>
              <a:ext cx="309586" cy="33402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8B4079-97D3-004D-87C9-AAAD424BE3FC}"/>
              </a:ext>
            </a:extLst>
          </p:cNvPr>
          <p:cNvSpPr txBox="1"/>
          <p:nvPr/>
        </p:nvSpPr>
        <p:spPr>
          <a:xfrm>
            <a:off x="9442990" y="5580783"/>
            <a:ext cx="225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Tenants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Challenges </a:t>
            </a:r>
            <a:r>
              <a:rPr lang="en-US" sz="4000" dirty="0"/>
              <a:t>of outsourcing VNF Chains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70C8242-8592-4540-AC26-D4F21EDB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206E17-6B12-8949-B783-D82CAFDD1811}"/>
              </a:ext>
            </a:extLst>
          </p:cNvPr>
          <p:cNvSpPr/>
          <p:nvPr/>
        </p:nvSpPr>
        <p:spPr>
          <a:xfrm>
            <a:off x="2979683" y="4973159"/>
            <a:ext cx="7035993" cy="576317"/>
          </a:xfrm>
          <a:custGeom>
            <a:avLst/>
            <a:gdLst>
              <a:gd name="connsiteX0" fmla="*/ 0 w 7035993"/>
              <a:gd name="connsiteY0" fmla="*/ 56055 h 576317"/>
              <a:gd name="connsiteX1" fmla="*/ 835572 w 7035993"/>
              <a:gd name="connsiteY1" fmla="*/ 213710 h 576317"/>
              <a:gd name="connsiteX2" fmla="*/ 1450427 w 7035993"/>
              <a:gd name="connsiteY2" fmla="*/ 87586 h 576317"/>
              <a:gd name="connsiteX3" fmla="*/ 1860331 w 7035993"/>
              <a:gd name="connsiteY3" fmla="*/ 276772 h 576317"/>
              <a:gd name="connsiteX4" fmla="*/ 2396358 w 7035993"/>
              <a:gd name="connsiteY4" fmla="*/ 56055 h 576317"/>
              <a:gd name="connsiteX5" fmla="*/ 2885089 w 7035993"/>
              <a:gd name="connsiteY5" fmla="*/ 24523 h 576317"/>
              <a:gd name="connsiteX6" fmla="*/ 3720662 w 7035993"/>
              <a:gd name="connsiteY6" fmla="*/ 371365 h 576317"/>
              <a:gd name="connsiteX7" fmla="*/ 5470634 w 7035993"/>
              <a:gd name="connsiteY7" fmla="*/ 387130 h 576317"/>
              <a:gd name="connsiteX8" fmla="*/ 6542689 w 7035993"/>
              <a:gd name="connsiteY8" fmla="*/ 245241 h 576317"/>
              <a:gd name="connsiteX9" fmla="*/ 7015655 w 7035993"/>
              <a:gd name="connsiteY9" fmla="*/ 402896 h 576317"/>
              <a:gd name="connsiteX10" fmla="*/ 6905296 w 7035993"/>
              <a:gd name="connsiteY10" fmla="*/ 576317 h 57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35993" h="576317">
                <a:moveTo>
                  <a:pt x="0" y="56055"/>
                </a:moveTo>
                <a:cubicBezTo>
                  <a:pt x="296917" y="132255"/>
                  <a:pt x="593834" y="208455"/>
                  <a:pt x="835572" y="213710"/>
                </a:cubicBezTo>
                <a:cubicBezTo>
                  <a:pt x="1077310" y="218965"/>
                  <a:pt x="1279634" y="77076"/>
                  <a:pt x="1450427" y="87586"/>
                </a:cubicBezTo>
                <a:cubicBezTo>
                  <a:pt x="1621220" y="98096"/>
                  <a:pt x="1702676" y="282027"/>
                  <a:pt x="1860331" y="276772"/>
                </a:cubicBezTo>
                <a:cubicBezTo>
                  <a:pt x="2017986" y="271517"/>
                  <a:pt x="2225565" y="98096"/>
                  <a:pt x="2396358" y="56055"/>
                </a:cubicBezTo>
                <a:cubicBezTo>
                  <a:pt x="2567151" y="14014"/>
                  <a:pt x="2664372" y="-28029"/>
                  <a:pt x="2885089" y="24523"/>
                </a:cubicBezTo>
                <a:cubicBezTo>
                  <a:pt x="3105806" y="77075"/>
                  <a:pt x="3289738" y="310930"/>
                  <a:pt x="3720662" y="371365"/>
                </a:cubicBezTo>
                <a:cubicBezTo>
                  <a:pt x="4151586" y="431800"/>
                  <a:pt x="5000296" y="408151"/>
                  <a:pt x="5470634" y="387130"/>
                </a:cubicBezTo>
                <a:cubicBezTo>
                  <a:pt x="5940972" y="366109"/>
                  <a:pt x="6285186" y="242613"/>
                  <a:pt x="6542689" y="245241"/>
                </a:cubicBezTo>
                <a:cubicBezTo>
                  <a:pt x="6800192" y="247869"/>
                  <a:pt x="6955221" y="347717"/>
                  <a:pt x="7015655" y="402896"/>
                </a:cubicBezTo>
                <a:cubicBezTo>
                  <a:pt x="7076090" y="458075"/>
                  <a:pt x="6990693" y="517196"/>
                  <a:pt x="6905296" y="576317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0A4176A-9CFA-BF4C-ACD2-B07302646B7B}"/>
              </a:ext>
            </a:extLst>
          </p:cNvPr>
          <p:cNvSpPr/>
          <p:nvPr/>
        </p:nvSpPr>
        <p:spPr>
          <a:xfrm>
            <a:off x="2806262" y="5155338"/>
            <a:ext cx="7094483" cy="998514"/>
          </a:xfrm>
          <a:custGeom>
            <a:avLst/>
            <a:gdLst>
              <a:gd name="connsiteX0" fmla="*/ 7094483 w 7094483"/>
              <a:gd name="connsiteY0" fmla="*/ 378373 h 998514"/>
              <a:gd name="connsiteX1" fmla="*/ 5328745 w 7094483"/>
              <a:gd name="connsiteY1" fmla="*/ 867104 h 998514"/>
              <a:gd name="connsiteX2" fmla="*/ 2159876 w 7094483"/>
              <a:gd name="connsiteY2" fmla="*/ 930166 h 998514"/>
              <a:gd name="connsiteX3" fmla="*/ 0 w 7094483"/>
              <a:gd name="connsiteY3" fmla="*/ 0 h 99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3" h="998514">
                <a:moveTo>
                  <a:pt x="7094483" y="378373"/>
                </a:moveTo>
                <a:cubicBezTo>
                  <a:pt x="6622831" y="576756"/>
                  <a:pt x="6151179" y="775139"/>
                  <a:pt x="5328745" y="867104"/>
                </a:cubicBezTo>
                <a:cubicBezTo>
                  <a:pt x="4506311" y="959069"/>
                  <a:pt x="3048000" y="1074683"/>
                  <a:pt x="2159876" y="930166"/>
                </a:cubicBezTo>
                <a:cubicBezTo>
                  <a:pt x="1271752" y="785649"/>
                  <a:pt x="635876" y="392824"/>
                  <a:pt x="0" y="0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34E3C72-868F-9840-BFE2-D0943CE9E66F}"/>
              </a:ext>
            </a:extLst>
          </p:cNvPr>
          <p:cNvSpPr/>
          <p:nvPr/>
        </p:nvSpPr>
        <p:spPr>
          <a:xfrm>
            <a:off x="2033752" y="2745970"/>
            <a:ext cx="8135007" cy="1226954"/>
          </a:xfrm>
          <a:custGeom>
            <a:avLst/>
            <a:gdLst>
              <a:gd name="connsiteX0" fmla="*/ 0 w 8135007"/>
              <a:gd name="connsiteY0" fmla="*/ 1226954 h 1226954"/>
              <a:gd name="connsiteX1" fmla="*/ 1277007 w 8135007"/>
              <a:gd name="connsiteY1" fmla="*/ 501740 h 1226954"/>
              <a:gd name="connsiteX2" fmla="*/ 3121572 w 8135007"/>
              <a:gd name="connsiteY2" fmla="*/ 44540 h 1226954"/>
              <a:gd name="connsiteX3" fmla="*/ 5439103 w 8135007"/>
              <a:gd name="connsiteY3" fmla="*/ 60306 h 1226954"/>
              <a:gd name="connsiteX4" fmla="*/ 8135007 w 8135007"/>
              <a:gd name="connsiteY4" fmla="*/ 422912 h 122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007" h="1226954">
                <a:moveTo>
                  <a:pt x="0" y="1226954"/>
                </a:moveTo>
                <a:cubicBezTo>
                  <a:pt x="378372" y="962881"/>
                  <a:pt x="756745" y="698809"/>
                  <a:pt x="1277007" y="501740"/>
                </a:cubicBezTo>
                <a:cubicBezTo>
                  <a:pt x="1797269" y="304671"/>
                  <a:pt x="2427889" y="118112"/>
                  <a:pt x="3121572" y="44540"/>
                </a:cubicBezTo>
                <a:cubicBezTo>
                  <a:pt x="3815255" y="-29032"/>
                  <a:pt x="4603531" y="-2756"/>
                  <a:pt x="5439103" y="60306"/>
                </a:cubicBezTo>
                <a:cubicBezTo>
                  <a:pt x="6274675" y="123368"/>
                  <a:pt x="7204841" y="273140"/>
                  <a:pt x="8135007" y="422912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headEnd type="none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nector 14">
            <a:extLst>
              <a:ext uri="{FF2B5EF4-FFF2-40B4-BE49-F238E27FC236}">
                <a16:creationId xmlns:a16="http://schemas.microsoft.com/office/drawing/2014/main" id="{AD9E4BFE-DE7F-D743-BCCD-485835326BEF}"/>
              </a:ext>
            </a:extLst>
          </p:cNvPr>
          <p:cNvSpPr/>
          <p:nvPr/>
        </p:nvSpPr>
        <p:spPr>
          <a:xfrm>
            <a:off x="4117305" y="4722370"/>
            <a:ext cx="3249435" cy="969948"/>
          </a:xfrm>
          <a:prstGeom prst="flowChartConnector">
            <a:avLst/>
          </a:prstGeom>
          <a:noFill/>
          <a:ln w="28575" cmpd="sng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78884-3E14-6149-B55E-AFFFDAF4B57C}"/>
              </a:ext>
            </a:extLst>
          </p:cNvPr>
          <p:cNvSpPr txBox="1"/>
          <p:nvPr/>
        </p:nvSpPr>
        <p:spPr>
          <a:xfrm>
            <a:off x="5213491" y="5238892"/>
            <a:ext cx="105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chain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B3DA14-DA84-F344-AC1C-8D0EF56B70D2}"/>
              </a:ext>
            </a:extLst>
          </p:cNvPr>
          <p:cNvSpPr txBox="1"/>
          <p:nvPr/>
        </p:nvSpPr>
        <p:spPr>
          <a:xfrm>
            <a:off x="7663010" y="1447589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tenants </a:t>
            </a:r>
            <a:r>
              <a:rPr lang="en-CA" sz="2400" dirty="0">
                <a:solidFill>
                  <a:srgbClr val="0432FF"/>
                </a:solidFill>
              </a:rPr>
              <a:t>allocate and manage</a:t>
            </a:r>
            <a:r>
              <a:rPr lang="en-CA" sz="2400" dirty="0"/>
              <a:t> their VNF chains?</a:t>
            </a:r>
            <a:endParaRPr lang="en-CA" sz="2400" b="0" dirty="0"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A4C420-8394-BC44-897B-F8C0B0FB8242}"/>
              </a:ext>
            </a:extLst>
          </p:cNvPr>
          <p:cNvSpPr txBox="1"/>
          <p:nvPr/>
        </p:nvSpPr>
        <p:spPr>
          <a:xfrm>
            <a:off x="2962553" y="1447588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  <a:endParaRPr lang="en-CA" sz="2400" b="0" dirty="0">
              <a:effectLst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944396C-54E9-4D42-8A9E-3DB53BDE3568}"/>
              </a:ext>
            </a:extLst>
          </p:cNvPr>
          <p:cNvSpPr/>
          <p:nvPr/>
        </p:nvSpPr>
        <p:spPr>
          <a:xfrm>
            <a:off x="6968360" y="2948153"/>
            <a:ext cx="3168869" cy="378372"/>
          </a:xfrm>
          <a:custGeom>
            <a:avLst/>
            <a:gdLst>
              <a:gd name="connsiteX0" fmla="*/ 0 w 3168869"/>
              <a:gd name="connsiteY0" fmla="*/ 0 h 378372"/>
              <a:gd name="connsiteX1" fmla="*/ 1056289 w 3168869"/>
              <a:gd name="connsiteY1" fmla="*/ 47296 h 378372"/>
              <a:gd name="connsiteX2" fmla="*/ 2364827 w 3168869"/>
              <a:gd name="connsiteY2" fmla="*/ 220717 h 378372"/>
              <a:gd name="connsiteX3" fmla="*/ 3168869 w 3168869"/>
              <a:gd name="connsiteY3" fmla="*/ 378372 h 3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869" h="378372">
                <a:moveTo>
                  <a:pt x="0" y="0"/>
                </a:moveTo>
                <a:cubicBezTo>
                  <a:pt x="331075" y="5255"/>
                  <a:pt x="662151" y="10510"/>
                  <a:pt x="1056289" y="47296"/>
                </a:cubicBezTo>
                <a:cubicBezTo>
                  <a:pt x="1450427" y="84082"/>
                  <a:pt x="2012730" y="165538"/>
                  <a:pt x="2364827" y="220717"/>
                </a:cubicBezTo>
                <a:cubicBezTo>
                  <a:pt x="2716924" y="275896"/>
                  <a:pt x="2942896" y="327134"/>
                  <a:pt x="3168869" y="378372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  <a:alpha val="50000"/>
              </a:schemeClr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25BE683-9EFF-CB4D-8F6C-C9B19777E460}"/>
              </a:ext>
            </a:extLst>
          </p:cNvPr>
          <p:cNvSpPr/>
          <p:nvPr/>
        </p:nvSpPr>
        <p:spPr>
          <a:xfrm>
            <a:off x="7835465" y="3137339"/>
            <a:ext cx="2270235" cy="362607"/>
          </a:xfrm>
          <a:custGeom>
            <a:avLst/>
            <a:gdLst>
              <a:gd name="connsiteX0" fmla="*/ 0 w 2270235"/>
              <a:gd name="connsiteY0" fmla="*/ 0 h 362607"/>
              <a:gd name="connsiteX1" fmla="*/ 1072056 w 2270235"/>
              <a:gd name="connsiteY1" fmla="*/ 110359 h 362607"/>
              <a:gd name="connsiteX2" fmla="*/ 2270235 w 2270235"/>
              <a:gd name="connsiteY2" fmla="*/ 362607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235" h="362607">
                <a:moveTo>
                  <a:pt x="0" y="0"/>
                </a:moveTo>
                <a:cubicBezTo>
                  <a:pt x="346842" y="24962"/>
                  <a:pt x="693684" y="49925"/>
                  <a:pt x="1072056" y="110359"/>
                </a:cubicBezTo>
                <a:cubicBezTo>
                  <a:pt x="1450428" y="170793"/>
                  <a:pt x="1860331" y="266700"/>
                  <a:pt x="2270235" y="362607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  <a:alpha val="2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59FB42-FB14-4E48-97B5-AF5FB99661AA}"/>
              </a:ext>
            </a:extLst>
          </p:cNvPr>
          <p:cNvSpPr txBox="1"/>
          <p:nvPr/>
        </p:nvSpPr>
        <p:spPr>
          <a:xfrm rot="5400000">
            <a:off x="8753509" y="3140081"/>
            <a:ext cx="538930" cy="707886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…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C335543-D4B0-024A-B32F-743832855F21}"/>
              </a:ext>
            </a:extLst>
          </p:cNvPr>
          <p:cNvSpPr/>
          <p:nvPr/>
        </p:nvSpPr>
        <p:spPr>
          <a:xfrm>
            <a:off x="9033641" y="5060257"/>
            <a:ext cx="1072055" cy="173896"/>
          </a:xfrm>
          <a:custGeom>
            <a:avLst/>
            <a:gdLst>
              <a:gd name="connsiteX0" fmla="*/ 0 w 1072055"/>
              <a:gd name="connsiteY0" fmla="*/ 95069 h 173896"/>
              <a:gd name="connsiteX1" fmla="*/ 441434 w 1072055"/>
              <a:gd name="connsiteY1" fmla="*/ 475 h 173896"/>
              <a:gd name="connsiteX2" fmla="*/ 788276 w 1072055"/>
              <a:gd name="connsiteY2" fmla="*/ 63538 h 173896"/>
              <a:gd name="connsiteX3" fmla="*/ 1072055 w 1072055"/>
              <a:gd name="connsiteY3" fmla="*/ 173896 h 17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055" h="173896">
                <a:moveTo>
                  <a:pt x="0" y="95069"/>
                </a:moveTo>
                <a:cubicBezTo>
                  <a:pt x="155027" y="50399"/>
                  <a:pt x="310055" y="5730"/>
                  <a:pt x="441434" y="475"/>
                </a:cubicBezTo>
                <a:cubicBezTo>
                  <a:pt x="572813" y="-4780"/>
                  <a:pt x="683173" y="34635"/>
                  <a:pt x="788276" y="63538"/>
                </a:cubicBezTo>
                <a:cubicBezTo>
                  <a:pt x="893379" y="92441"/>
                  <a:pt x="982717" y="133168"/>
                  <a:pt x="1072055" y="173896"/>
                </a:cubicBezTo>
              </a:path>
            </a:pathLst>
          </a:custGeom>
          <a:noFill/>
          <a:ln w="25400">
            <a:solidFill>
              <a:srgbClr val="C00000">
                <a:alpha val="50000"/>
              </a:srgb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A860306-D6D2-AC46-885F-F2E58B1196DD}"/>
              </a:ext>
            </a:extLst>
          </p:cNvPr>
          <p:cNvSpPr/>
          <p:nvPr/>
        </p:nvSpPr>
        <p:spPr>
          <a:xfrm>
            <a:off x="9107211" y="4913113"/>
            <a:ext cx="1072055" cy="173896"/>
          </a:xfrm>
          <a:custGeom>
            <a:avLst/>
            <a:gdLst>
              <a:gd name="connsiteX0" fmla="*/ 0 w 1072055"/>
              <a:gd name="connsiteY0" fmla="*/ 95069 h 173896"/>
              <a:gd name="connsiteX1" fmla="*/ 441434 w 1072055"/>
              <a:gd name="connsiteY1" fmla="*/ 475 h 173896"/>
              <a:gd name="connsiteX2" fmla="*/ 788276 w 1072055"/>
              <a:gd name="connsiteY2" fmla="*/ 63538 h 173896"/>
              <a:gd name="connsiteX3" fmla="*/ 1072055 w 1072055"/>
              <a:gd name="connsiteY3" fmla="*/ 173896 h 17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055" h="173896">
                <a:moveTo>
                  <a:pt x="0" y="95069"/>
                </a:moveTo>
                <a:cubicBezTo>
                  <a:pt x="155027" y="50399"/>
                  <a:pt x="310055" y="5730"/>
                  <a:pt x="441434" y="475"/>
                </a:cubicBezTo>
                <a:cubicBezTo>
                  <a:pt x="572813" y="-4780"/>
                  <a:pt x="683173" y="34635"/>
                  <a:pt x="788276" y="63538"/>
                </a:cubicBezTo>
                <a:cubicBezTo>
                  <a:pt x="893379" y="92441"/>
                  <a:pt x="982717" y="133168"/>
                  <a:pt x="1072055" y="173896"/>
                </a:cubicBezTo>
              </a:path>
            </a:pathLst>
          </a:custGeom>
          <a:noFill/>
          <a:ln w="25400">
            <a:solidFill>
              <a:srgbClr val="C00000">
                <a:alpha val="20000"/>
              </a:srgb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2D671F-79C1-BF4B-B4EF-3E1141E302C9}"/>
              </a:ext>
            </a:extLst>
          </p:cNvPr>
          <p:cNvSpPr txBox="1"/>
          <p:nvPr/>
        </p:nvSpPr>
        <p:spPr>
          <a:xfrm rot="5400000">
            <a:off x="9473472" y="4333009"/>
            <a:ext cx="538930" cy="70788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41651">
                    <a:alpha val="10000"/>
                  </a:srgb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202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" grpId="0" animBg="1"/>
      <p:bldP spid="4" grpId="0" animBg="1"/>
      <p:bldP spid="34" grpId="0" animBg="1"/>
      <p:bldP spid="13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C0FB-9668-3849-9ED9-6B84EB6C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Challenges </a:t>
            </a:r>
            <a:r>
              <a:rPr lang="en-US" sz="4000" dirty="0"/>
              <a:t>of outsourcing VNF Chains</a:t>
            </a:r>
            <a:endParaRPr lang="en-US" sz="4000" dirty="0">
              <a:solidFill>
                <a:srgbClr val="0432FF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70C8242-8592-4540-AC26-D4F21EDB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7342-4DA9-EA46-A168-39DF10D79A29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1242A0-EFD5-1743-A563-B5045BF119D1}"/>
              </a:ext>
            </a:extLst>
          </p:cNvPr>
          <p:cNvGrpSpPr/>
          <p:nvPr/>
        </p:nvGrpSpPr>
        <p:grpSpPr>
          <a:xfrm>
            <a:off x="895352" y="2353625"/>
            <a:ext cx="10802662" cy="4036466"/>
            <a:chOff x="895352" y="2353625"/>
            <a:chExt cx="10802662" cy="403646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2A79441-41D1-CB46-9C57-A2BF28EB4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847181" y="2560347"/>
              <a:ext cx="4597058" cy="3087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5667B3-871B-DD40-9388-7F409B2B7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0857" y="2353625"/>
              <a:ext cx="5374101" cy="33376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3744FB-A16C-A74A-A9FA-DFDF0529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352" y="3817627"/>
              <a:ext cx="2262689" cy="14747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9493C9-F308-6C4C-BCA0-873659FE0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8266" y="4171063"/>
              <a:ext cx="1305373" cy="1428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26E23D-FDBA-D44E-9787-CA9FF227A068}"/>
                </a:ext>
              </a:extLst>
            </p:cNvPr>
            <p:cNvSpPr txBox="1"/>
            <p:nvPr/>
          </p:nvSpPr>
          <p:spPr>
            <a:xfrm>
              <a:off x="10397091" y="3428654"/>
              <a:ext cx="6094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B552A0-CADF-9F47-AB6E-2821878B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7788" y="2404871"/>
              <a:ext cx="1305373" cy="1428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B29A8F-BA8B-AE48-90EB-7C83AF11F429}"/>
                </a:ext>
              </a:extLst>
            </p:cNvPr>
            <p:cNvSpPr txBox="1"/>
            <p:nvPr/>
          </p:nvSpPr>
          <p:spPr>
            <a:xfrm>
              <a:off x="4564764" y="5592326"/>
              <a:ext cx="3582743" cy="797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Cloud Provider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6FE5FA-671B-6745-85B7-C671CF903B99}"/>
                </a:ext>
              </a:extLst>
            </p:cNvPr>
            <p:cNvGrpSpPr/>
            <p:nvPr/>
          </p:nvGrpSpPr>
          <p:grpSpPr>
            <a:xfrm>
              <a:off x="1546470" y="4087085"/>
              <a:ext cx="1344853" cy="1127565"/>
              <a:chOff x="1546470" y="3645637"/>
              <a:chExt cx="1344853" cy="112756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53FA0D2-DEA2-1C4C-8B62-AE9E5AFDE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9337" y="3834824"/>
                <a:ext cx="309586" cy="33402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DBF39F6-A40C-C342-9578-C59397FC6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1737" y="4239477"/>
                <a:ext cx="309586" cy="334027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26EA16E-7046-A04E-AE85-42F3F391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9024" y="4439175"/>
                <a:ext cx="309586" cy="3340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3D83644-816C-5343-A25F-00DF9E568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6470" y="3645637"/>
                <a:ext cx="309586" cy="334027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8B4079-97D3-004D-87C9-AAAD424BE3FC}"/>
                </a:ext>
              </a:extLst>
            </p:cNvPr>
            <p:cNvSpPr txBox="1"/>
            <p:nvPr/>
          </p:nvSpPr>
          <p:spPr>
            <a:xfrm>
              <a:off x="9442990" y="5580783"/>
              <a:ext cx="2255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Tenants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206E17-6B12-8949-B783-D82CAFDD1811}"/>
                </a:ext>
              </a:extLst>
            </p:cNvPr>
            <p:cNvSpPr/>
            <p:nvPr/>
          </p:nvSpPr>
          <p:spPr>
            <a:xfrm>
              <a:off x="2979683" y="4973159"/>
              <a:ext cx="7035993" cy="576317"/>
            </a:xfrm>
            <a:custGeom>
              <a:avLst/>
              <a:gdLst>
                <a:gd name="connsiteX0" fmla="*/ 0 w 7035993"/>
                <a:gd name="connsiteY0" fmla="*/ 56055 h 576317"/>
                <a:gd name="connsiteX1" fmla="*/ 835572 w 7035993"/>
                <a:gd name="connsiteY1" fmla="*/ 213710 h 576317"/>
                <a:gd name="connsiteX2" fmla="*/ 1450427 w 7035993"/>
                <a:gd name="connsiteY2" fmla="*/ 87586 h 576317"/>
                <a:gd name="connsiteX3" fmla="*/ 1860331 w 7035993"/>
                <a:gd name="connsiteY3" fmla="*/ 276772 h 576317"/>
                <a:gd name="connsiteX4" fmla="*/ 2396358 w 7035993"/>
                <a:gd name="connsiteY4" fmla="*/ 56055 h 576317"/>
                <a:gd name="connsiteX5" fmla="*/ 2885089 w 7035993"/>
                <a:gd name="connsiteY5" fmla="*/ 24523 h 576317"/>
                <a:gd name="connsiteX6" fmla="*/ 3720662 w 7035993"/>
                <a:gd name="connsiteY6" fmla="*/ 371365 h 576317"/>
                <a:gd name="connsiteX7" fmla="*/ 5470634 w 7035993"/>
                <a:gd name="connsiteY7" fmla="*/ 387130 h 576317"/>
                <a:gd name="connsiteX8" fmla="*/ 6542689 w 7035993"/>
                <a:gd name="connsiteY8" fmla="*/ 245241 h 576317"/>
                <a:gd name="connsiteX9" fmla="*/ 7015655 w 7035993"/>
                <a:gd name="connsiteY9" fmla="*/ 402896 h 576317"/>
                <a:gd name="connsiteX10" fmla="*/ 6905296 w 7035993"/>
                <a:gd name="connsiteY10" fmla="*/ 576317 h 57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5993" h="576317">
                  <a:moveTo>
                    <a:pt x="0" y="56055"/>
                  </a:moveTo>
                  <a:cubicBezTo>
                    <a:pt x="296917" y="132255"/>
                    <a:pt x="593834" y="208455"/>
                    <a:pt x="835572" y="213710"/>
                  </a:cubicBezTo>
                  <a:cubicBezTo>
                    <a:pt x="1077310" y="218965"/>
                    <a:pt x="1279634" y="77076"/>
                    <a:pt x="1450427" y="87586"/>
                  </a:cubicBezTo>
                  <a:cubicBezTo>
                    <a:pt x="1621220" y="98096"/>
                    <a:pt x="1702676" y="282027"/>
                    <a:pt x="1860331" y="276772"/>
                  </a:cubicBezTo>
                  <a:cubicBezTo>
                    <a:pt x="2017986" y="271517"/>
                    <a:pt x="2225565" y="98096"/>
                    <a:pt x="2396358" y="56055"/>
                  </a:cubicBezTo>
                  <a:cubicBezTo>
                    <a:pt x="2567151" y="14014"/>
                    <a:pt x="2664372" y="-28029"/>
                    <a:pt x="2885089" y="24523"/>
                  </a:cubicBezTo>
                  <a:cubicBezTo>
                    <a:pt x="3105806" y="77075"/>
                    <a:pt x="3289738" y="310930"/>
                    <a:pt x="3720662" y="371365"/>
                  </a:cubicBezTo>
                  <a:cubicBezTo>
                    <a:pt x="4151586" y="431800"/>
                    <a:pt x="5000296" y="408151"/>
                    <a:pt x="5470634" y="387130"/>
                  </a:cubicBezTo>
                  <a:cubicBezTo>
                    <a:pt x="5940972" y="366109"/>
                    <a:pt x="6285186" y="242613"/>
                    <a:pt x="6542689" y="245241"/>
                  </a:cubicBezTo>
                  <a:cubicBezTo>
                    <a:pt x="6800192" y="247869"/>
                    <a:pt x="6955221" y="347717"/>
                    <a:pt x="7015655" y="402896"/>
                  </a:cubicBezTo>
                  <a:cubicBezTo>
                    <a:pt x="7076090" y="458075"/>
                    <a:pt x="6990693" y="517196"/>
                    <a:pt x="6905296" y="576317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0A4176A-9CFA-BF4C-ACD2-B07302646B7B}"/>
                </a:ext>
              </a:extLst>
            </p:cNvPr>
            <p:cNvSpPr/>
            <p:nvPr/>
          </p:nvSpPr>
          <p:spPr>
            <a:xfrm>
              <a:off x="2806262" y="5155338"/>
              <a:ext cx="7094483" cy="998514"/>
            </a:xfrm>
            <a:custGeom>
              <a:avLst/>
              <a:gdLst>
                <a:gd name="connsiteX0" fmla="*/ 7094483 w 7094483"/>
                <a:gd name="connsiteY0" fmla="*/ 378373 h 998514"/>
                <a:gd name="connsiteX1" fmla="*/ 5328745 w 7094483"/>
                <a:gd name="connsiteY1" fmla="*/ 867104 h 998514"/>
                <a:gd name="connsiteX2" fmla="*/ 2159876 w 7094483"/>
                <a:gd name="connsiteY2" fmla="*/ 930166 h 998514"/>
                <a:gd name="connsiteX3" fmla="*/ 0 w 7094483"/>
                <a:gd name="connsiteY3" fmla="*/ 0 h 99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94483" h="998514">
                  <a:moveTo>
                    <a:pt x="7094483" y="378373"/>
                  </a:moveTo>
                  <a:cubicBezTo>
                    <a:pt x="6622831" y="576756"/>
                    <a:pt x="6151179" y="775139"/>
                    <a:pt x="5328745" y="867104"/>
                  </a:cubicBezTo>
                  <a:cubicBezTo>
                    <a:pt x="4506311" y="959069"/>
                    <a:pt x="3048000" y="1074683"/>
                    <a:pt x="2159876" y="930166"/>
                  </a:cubicBezTo>
                  <a:cubicBezTo>
                    <a:pt x="1271752" y="785649"/>
                    <a:pt x="635876" y="392824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34E3C72-868F-9840-BFE2-D0943CE9E66F}"/>
                </a:ext>
              </a:extLst>
            </p:cNvPr>
            <p:cNvSpPr/>
            <p:nvPr/>
          </p:nvSpPr>
          <p:spPr>
            <a:xfrm>
              <a:off x="2033752" y="2745970"/>
              <a:ext cx="8135007" cy="1226954"/>
            </a:xfrm>
            <a:custGeom>
              <a:avLst/>
              <a:gdLst>
                <a:gd name="connsiteX0" fmla="*/ 0 w 8135007"/>
                <a:gd name="connsiteY0" fmla="*/ 1226954 h 1226954"/>
                <a:gd name="connsiteX1" fmla="*/ 1277007 w 8135007"/>
                <a:gd name="connsiteY1" fmla="*/ 501740 h 1226954"/>
                <a:gd name="connsiteX2" fmla="*/ 3121572 w 8135007"/>
                <a:gd name="connsiteY2" fmla="*/ 44540 h 1226954"/>
                <a:gd name="connsiteX3" fmla="*/ 5439103 w 8135007"/>
                <a:gd name="connsiteY3" fmla="*/ 60306 h 1226954"/>
                <a:gd name="connsiteX4" fmla="*/ 8135007 w 8135007"/>
                <a:gd name="connsiteY4" fmla="*/ 422912 h 122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35007" h="1226954">
                  <a:moveTo>
                    <a:pt x="0" y="1226954"/>
                  </a:moveTo>
                  <a:cubicBezTo>
                    <a:pt x="378372" y="962881"/>
                    <a:pt x="756745" y="698809"/>
                    <a:pt x="1277007" y="501740"/>
                  </a:cubicBezTo>
                  <a:cubicBezTo>
                    <a:pt x="1797269" y="304671"/>
                    <a:pt x="2427889" y="118112"/>
                    <a:pt x="3121572" y="44540"/>
                  </a:cubicBezTo>
                  <a:cubicBezTo>
                    <a:pt x="3815255" y="-29032"/>
                    <a:pt x="4603531" y="-2756"/>
                    <a:pt x="5439103" y="60306"/>
                  </a:cubicBezTo>
                  <a:cubicBezTo>
                    <a:pt x="6274675" y="123368"/>
                    <a:pt x="7204841" y="273140"/>
                    <a:pt x="8135007" y="422912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  <a:headEnd type="none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nector 14">
              <a:extLst>
                <a:ext uri="{FF2B5EF4-FFF2-40B4-BE49-F238E27FC236}">
                  <a16:creationId xmlns:a16="http://schemas.microsoft.com/office/drawing/2014/main" id="{AD9E4BFE-DE7F-D743-BCCD-485835326BEF}"/>
                </a:ext>
              </a:extLst>
            </p:cNvPr>
            <p:cNvSpPr/>
            <p:nvPr/>
          </p:nvSpPr>
          <p:spPr>
            <a:xfrm>
              <a:off x="4117305" y="4722370"/>
              <a:ext cx="3249435" cy="969948"/>
            </a:xfrm>
            <a:prstGeom prst="flowChartConnector">
              <a:avLst/>
            </a:prstGeom>
            <a:noFill/>
            <a:ln w="28575" cmpd="sng">
              <a:solidFill>
                <a:srgbClr val="FF4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F78884-3E14-6149-B55E-AFFFDAF4B57C}"/>
                </a:ext>
              </a:extLst>
            </p:cNvPr>
            <p:cNvSpPr txBox="1"/>
            <p:nvPr/>
          </p:nvSpPr>
          <p:spPr>
            <a:xfrm>
              <a:off x="5213491" y="5238892"/>
              <a:ext cx="1057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40FF"/>
                  </a:solidFill>
                </a:rPr>
                <a:t>chain</a:t>
              </a:r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944396C-54E9-4D42-8A9E-3DB53BDE3568}"/>
                </a:ext>
              </a:extLst>
            </p:cNvPr>
            <p:cNvSpPr/>
            <p:nvPr/>
          </p:nvSpPr>
          <p:spPr>
            <a:xfrm>
              <a:off x="6968360" y="2948153"/>
              <a:ext cx="3168869" cy="378372"/>
            </a:xfrm>
            <a:custGeom>
              <a:avLst/>
              <a:gdLst>
                <a:gd name="connsiteX0" fmla="*/ 0 w 3168869"/>
                <a:gd name="connsiteY0" fmla="*/ 0 h 378372"/>
                <a:gd name="connsiteX1" fmla="*/ 1056289 w 3168869"/>
                <a:gd name="connsiteY1" fmla="*/ 47296 h 378372"/>
                <a:gd name="connsiteX2" fmla="*/ 2364827 w 3168869"/>
                <a:gd name="connsiteY2" fmla="*/ 220717 h 378372"/>
                <a:gd name="connsiteX3" fmla="*/ 3168869 w 3168869"/>
                <a:gd name="connsiteY3" fmla="*/ 378372 h 37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8869" h="378372">
                  <a:moveTo>
                    <a:pt x="0" y="0"/>
                  </a:moveTo>
                  <a:cubicBezTo>
                    <a:pt x="331075" y="5255"/>
                    <a:pt x="662151" y="10510"/>
                    <a:pt x="1056289" y="47296"/>
                  </a:cubicBezTo>
                  <a:cubicBezTo>
                    <a:pt x="1450427" y="84082"/>
                    <a:pt x="2012730" y="165538"/>
                    <a:pt x="2364827" y="220717"/>
                  </a:cubicBezTo>
                  <a:cubicBezTo>
                    <a:pt x="2716924" y="275896"/>
                    <a:pt x="2942896" y="327134"/>
                    <a:pt x="3168869" y="378372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  <a:alpha val="50000"/>
                </a:schemeClr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25BE683-9EFF-CB4D-8F6C-C9B19777E460}"/>
                </a:ext>
              </a:extLst>
            </p:cNvPr>
            <p:cNvSpPr/>
            <p:nvPr/>
          </p:nvSpPr>
          <p:spPr>
            <a:xfrm>
              <a:off x="7835465" y="3137339"/>
              <a:ext cx="2270235" cy="362607"/>
            </a:xfrm>
            <a:custGeom>
              <a:avLst/>
              <a:gdLst>
                <a:gd name="connsiteX0" fmla="*/ 0 w 2270235"/>
                <a:gd name="connsiteY0" fmla="*/ 0 h 362607"/>
                <a:gd name="connsiteX1" fmla="*/ 1072056 w 2270235"/>
                <a:gd name="connsiteY1" fmla="*/ 110359 h 362607"/>
                <a:gd name="connsiteX2" fmla="*/ 2270235 w 2270235"/>
                <a:gd name="connsiteY2" fmla="*/ 362607 h 36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235" h="362607">
                  <a:moveTo>
                    <a:pt x="0" y="0"/>
                  </a:moveTo>
                  <a:cubicBezTo>
                    <a:pt x="346842" y="24962"/>
                    <a:pt x="693684" y="49925"/>
                    <a:pt x="1072056" y="110359"/>
                  </a:cubicBezTo>
                  <a:cubicBezTo>
                    <a:pt x="1450428" y="170793"/>
                    <a:pt x="1860331" y="266700"/>
                    <a:pt x="2270235" y="362607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  <a:alpha val="20000"/>
                </a:schemeClr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59FB42-FB14-4E48-97B5-AF5FB99661AA}"/>
                </a:ext>
              </a:extLst>
            </p:cNvPr>
            <p:cNvSpPr txBox="1"/>
            <p:nvPr/>
          </p:nvSpPr>
          <p:spPr>
            <a:xfrm rot="5400000">
              <a:off x="8753509" y="3140081"/>
              <a:ext cx="538930" cy="707886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…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C335543-D4B0-024A-B32F-743832855F21}"/>
                </a:ext>
              </a:extLst>
            </p:cNvPr>
            <p:cNvSpPr/>
            <p:nvPr/>
          </p:nvSpPr>
          <p:spPr>
            <a:xfrm>
              <a:off x="9033641" y="5060257"/>
              <a:ext cx="1072055" cy="173896"/>
            </a:xfrm>
            <a:custGeom>
              <a:avLst/>
              <a:gdLst>
                <a:gd name="connsiteX0" fmla="*/ 0 w 1072055"/>
                <a:gd name="connsiteY0" fmla="*/ 95069 h 173896"/>
                <a:gd name="connsiteX1" fmla="*/ 441434 w 1072055"/>
                <a:gd name="connsiteY1" fmla="*/ 475 h 173896"/>
                <a:gd name="connsiteX2" fmla="*/ 788276 w 1072055"/>
                <a:gd name="connsiteY2" fmla="*/ 63538 h 173896"/>
                <a:gd name="connsiteX3" fmla="*/ 1072055 w 1072055"/>
                <a:gd name="connsiteY3" fmla="*/ 173896 h 17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055" h="173896">
                  <a:moveTo>
                    <a:pt x="0" y="95069"/>
                  </a:moveTo>
                  <a:cubicBezTo>
                    <a:pt x="155027" y="50399"/>
                    <a:pt x="310055" y="5730"/>
                    <a:pt x="441434" y="475"/>
                  </a:cubicBezTo>
                  <a:cubicBezTo>
                    <a:pt x="572813" y="-4780"/>
                    <a:pt x="683173" y="34635"/>
                    <a:pt x="788276" y="63538"/>
                  </a:cubicBezTo>
                  <a:cubicBezTo>
                    <a:pt x="893379" y="92441"/>
                    <a:pt x="982717" y="133168"/>
                    <a:pt x="1072055" y="173896"/>
                  </a:cubicBezTo>
                </a:path>
              </a:pathLst>
            </a:custGeom>
            <a:noFill/>
            <a:ln w="25400">
              <a:solidFill>
                <a:srgbClr val="C00000">
                  <a:alpha val="50000"/>
                </a:srgbClr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860306-D6D2-AC46-885F-F2E58B1196DD}"/>
                </a:ext>
              </a:extLst>
            </p:cNvPr>
            <p:cNvSpPr/>
            <p:nvPr/>
          </p:nvSpPr>
          <p:spPr>
            <a:xfrm>
              <a:off x="9107211" y="4913113"/>
              <a:ext cx="1072055" cy="173896"/>
            </a:xfrm>
            <a:custGeom>
              <a:avLst/>
              <a:gdLst>
                <a:gd name="connsiteX0" fmla="*/ 0 w 1072055"/>
                <a:gd name="connsiteY0" fmla="*/ 95069 h 173896"/>
                <a:gd name="connsiteX1" fmla="*/ 441434 w 1072055"/>
                <a:gd name="connsiteY1" fmla="*/ 475 h 173896"/>
                <a:gd name="connsiteX2" fmla="*/ 788276 w 1072055"/>
                <a:gd name="connsiteY2" fmla="*/ 63538 h 173896"/>
                <a:gd name="connsiteX3" fmla="*/ 1072055 w 1072055"/>
                <a:gd name="connsiteY3" fmla="*/ 173896 h 17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055" h="173896">
                  <a:moveTo>
                    <a:pt x="0" y="95069"/>
                  </a:moveTo>
                  <a:cubicBezTo>
                    <a:pt x="155027" y="50399"/>
                    <a:pt x="310055" y="5730"/>
                    <a:pt x="441434" y="475"/>
                  </a:cubicBezTo>
                  <a:cubicBezTo>
                    <a:pt x="572813" y="-4780"/>
                    <a:pt x="683173" y="34635"/>
                    <a:pt x="788276" y="63538"/>
                  </a:cubicBezTo>
                  <a:cubicBezTo>
                    <a:pt x="893379" y="92441"/>
                    <a:pt x="982717" y="133168"/>
                    <a:pt x="1072055" y="173896"/>
                  </a:cubicBezTo>
                </a:path>
              </a:pathLst>
            </a:custGeom>
            <a:noFill/>
            <a:ln w="25400">
              <a:solidFill>
                <a:srgbClr val="C00000">
                  <a:alpha val="20000"/>
                </a:srgbClr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2D671F-79C1-BF4B-B4EF-3E1141E302C9}"/>
                </a:ext>
              </a:extLst>
            </p:cNvPr>
            <p:cNvSpPr txBox="1"/>
            <p:nvPr/>
          </p:nvSpPr>
          <p:spPr>
            <a:xfrm rot="5400000">
              <a:off x="9473472" y="4333009"/>
              <a:ext cx="538930" cy="707886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941651">
                      <a:alpha val="10000"/>
                    </a:srgbClr>
                  </a:solidFill>
                </a:rPr>
                <a:t>…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955B9D2-F86F-AC41-9336-7956AC1593D2}"/>
              </a:ext>
            </a:extLst>
          </p:cNvPr>
          <p:cNvSpPr txBox="1"/>
          <p:nvPr/>
        </p:nvSpPr>
        <p:spPr>
          <a:xfrm>
            <a:off x="7663010" y="1447589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tenants </a:t>
            </a:r>
            <a:r>
              <a:rPr lang="en-CA" sz="2400" dirty="0">
                <a:solidFill>
                  <a:srgbClr val="0432FF"/>
                </a:solidFill>
              </a:rPr>
              <a:t>allocate and manage</a:t>
            </a:r>
            <a:r>
              <a:rPr lang="en-CA" sz="2400" dirty="0"/>
              <a:t> their VNF chains?</a:t>
            </a:r>
            <a:endParaRPr lang="en-CA" sz="2400" b="0" dirty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2FBEF2-3D21-9F4D-A50F-12B572DEDC48}"/>
              </a:ext>
            </a:extLst>
          </p:cNvPr>
          <p:cNvSpPr txBox="1"/>
          <p:nvPr/>
        </p:nvSpPr>
        <p:spPr>
          <a:xfrm>
            <a:off x="2962553" y="1447588"/>
            <a:ext cx="442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can cloud providers achieve high </a:t>
            </a:r>
            <a:r>
              <a:rPr lang="en-CA" sz="2400" dirty="0">
                <a:solidFill>
                  <a:srgbClr val="0432FF"/>
                </a:solidFill>
              </a:rPr>
              <a:t>data center utilization</a:t>
            </a:r>
            <a:r>
              <a:rPr lang="en-CA" sz="2400" dirty="0"/>
              <a:t>?</a:t>
            </a:r>
            <a:endParaRPr lang="en-CA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2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20638 0.013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21263 0.0136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14662</TotalTime>
  <Words>2265</Words>
  <Application>Microsoft Macintosh PowerPoint</Application>
  <PresentationFormat>Widescreen</PresentationFormat>
  <Paragraphs>659</Paragraphs>
  <Slides>42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Verdana</vt:lpstr>
      <vt:lpstr>Office Theme</vt:lpstr>
      <vt:lpstr>VNF Chain Allocation and Management at Data Center Scale</vt:lpstr>
      <vt:lpstr>Network Functions (NF) are useful and widespread</vt:lpstr>
      <vt:lpstr>Benefits of Virtualized Network Functions (VNF)</vt:lpstr>
      <vt:lpstr>Outsourcing VNFs to the Cloud</vt:lpstr>
      <vt:lpstr>Outsourcing VNFs to the Cloud</vt:lpstr>
      <vt:lpstr>Outsourcing VNF Chains to the Cloud</vt:lpstr>
      <vt:lpstr>Challenges of outsourcing VNF Chains</vt:lpstr>
      <vt:lpstr>Challenges of outsourcing VNF Chains</vt:lpstr>
      <vt:lpstr>Challenges of outsourcing VNF Chains</vt:lpstr>
      <vt:lpstr>Our contributions: API and algorithm</vt:lpstr>
      <vt:lpstr>VNF Chain: six API with use-cases</vt:lpstr>
      <vt:lpstr>Scale-out beyond single physical resource capacity</vt:lpstr>
      <vt:lpstr>Chain Abstraction: Abstract-Concrete VNF Chains</vt:lpstr>
      <vt:lpstr>Our contributions: API and algorithm</vt:lpstr>
      <vt:lpstr>Our contributions: API and algorithm</vt:lpstr>
      <vt:lpstr>Algorithm inputs: DC topology and chain</vt:lpstr>
      <vt:lpstr>Algorithms for Chain Allocation and Management</vt:lpstr>
      <vt:lpstr>Algorithms for Chain Allocation and Management</vt:lpstr>
      <vt:lpstr>Algorithms for Chain Allocation and Management</vt:lpstr>
      <vt:lpstr>Our contributions: API and algorithm</vt:lpstr>
      <vt:lpstr>Our contributions: API and algorithm</vt:lpstr>
      <vt:lpstr>Evaluation: Objectives</vt:lpstr>
      <vt:lpstr>Data center utilization evaluation</vt:lpstr>
      <vt:lpstr>NetPack Utilization and Speed</vt:lpstr>
      <vt:lpstr>Feasibility check: can API be implemented?</vt:lpstr>
      <vt:lpstr>VNF Chain use-cases are feasible with narrow API</vt:lpstr>
      <vt:lpstr>VNF Chain use-cases are feasible with narrow API</vt:lpstr>
      <vt:lpstr>Contributions</vt:lpstr>
      <vt:lpstr>PowerPoint Presentation</vt:lpstr>
      <vt:lpstr>Backup Slides</vt:lpstr>
      <vt:lpstr>Chain Abstraction: Abstract-Concrete VNF Chains</vt:lpstr>
      <vt:lpstr>Topological sort of VNF chain</vt:lpstr>
      <vt:lpstr>VNF Chains</vt:lpstr>
      <vt:lpstr>NetPack: Contribution of each Optimization</vt:lpstr>
      <vt:lpstr>VNF Chain use-cases are feasible with narrow API</vt:lpstr>
      <vt:lpstr>Daisy Contributions</vt:lpstr>
      <vt:lpstr>Utilization and Speed on E2 racks</vt:lpstr>
      <vt:lpstr>Utilization and Speed on Commercial Topologies</vt:lpstr>
      <vt:lpstr>A corner case for VNFSolver</vt:lpstr>
      <vt:lpstr>Daisy: emulate continuous chain arrival</vt:lpstr>
      <vt:lpstr>Daisy Contributions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Nodir Kodirov</dc:creator>
  <cp:lastModifiedBy>Nodir Kodirov</cp:lastModifiedBy>
  <cp:revision>492</cp:revision>
  <dcterms:created xsi:type="dcterms:W3CDTF">2018-07-10T19:34:59Z</dcterms:created>
  <dcterms:modified xsi:type="dcterms:W3CDTF">2018-08-06T23:40:26Z</dcterms:modified>
</cp:coreProperties>
</file>